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1EF052-40B9-49C7-A334-B19DEFFA8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80591-B370-4FB7-9119-62CB2C0963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43650" y="457200"/>
            <a:ext cx="180975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527685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E30A4D-C99A-4347-B78A-A22258FC0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69CB4-1562-4BA6-8B49-2F6C4F4BB7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E6837-DF08-4EA8-9800-CF352A79D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2209800"/>
            <a:ext cx="3543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2209800"/>
            <a:ext cx="3543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41525-1C6C-41B1-816C-AB39F164C2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B768F-651A-4608-B02D-5372471856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099D7-12CE-4CAC-90A3-D6A118E08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91BE9-C1DD-43D1-B2BC-FF75954D0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AE5EA4-B0AC-42EA-A113-6A59456F99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8ACAD-575C-459E-BDD4-6394804F6C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4038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09800"/>
            <a:ext cx="7239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652BC14-FC8B-49AE-AA23-B156340083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0000CC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3108" y="1428736"/>
            <a:ext cx="6286544" cy="4857784"/>
          </a:xfrm>
        </p:spPr>
        <p:txBody>
          <a:bodyPr/>
          <a:lstStyle/>
          <a:p>
            <a:r>
              <a:rPr lang="ru-RU" sz="1600" dirty="0"/>
              <a:t/>
            </a:r>
            <a:br>
              <a:rPr lang="ru-RU" sz="1600" dirty="0"/>
            </a:br>
            <a:r>
              <a:rPr lang="ru-RU" sz="2400" dirty="0"/>
              <a:t>Ваш ребенок учится в общеобразовательной организации – школе. Права, обязанности и ответственность родителей (</a:t>
            </a:r>
            <a:r>
              <a:rPr lang="ru-RU" sz="2400" dirty="0" smtClean="0"/>
              <a:t>законных </a:t>
            </a:r>
            <a:r>
              <a:rPr lang="ru-RU" sz="2400" dirty="0"/>
              <a:t>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</a:t>
            </a:r>
            <a:r>
              <a:rPr lang="ru-RU" sz="2400" dirty="0" smtClean="0"/>
              <a:t>вступил </a:t>
            </a:r>
            <a:r>
              <a:rPr lang="ru-RU" sz="2400" dirty="0"/>
              <a:t>в силу в основном  1 сентября 2013 г.</a:t>
            </a:r>
            <a:r>
              <a:rPr lang="ru-RU" sz="2400" b="1" i="1" dirty="0"/>
              <a:t>  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57166"/>
            <a:ext cx="4857784" cy="1752600"/>
          </a:xfrm>
        </p:spPr>
        <p:txBody>
          <a:bodyPr/>
          <a:lstStyle/>
          <a:p>
            <a:r>
              <a:rPr lang="ru-RU" sz="2800" b="1" dirty="0" smtClean="0"/>
              <a:t>О правах, обязанностях и ответственности родителей в законе об образовании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4" name="Рисунок 3" descr="01[1]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4429132"/>
            <a:ext cx="1932684" cy="1866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>
                <a:hlinkClick r:id="rId2" action="ppaction://hlinksldjump"/>
              </a:rPr>
              <a:t>Административная</a:t>
            </a:r>
            <a:r>
              <a:rPr lang="ru-RU" sz="2000" dirty="0"/>
              <a:t> ответственность выражается в наложении штрафа:</a:t>
            </a:r>
          </a:p>
          <a:p>
            <a:pPr lvl="0"/>
            <a:r>
              <a:rPr lang="ru-RU" sz="2000" dirty="0"/>
              <a:t>за неисполнение обязанностей по содержанию и воспитанию несовершеннолетних детей;</a:t>
            </a:r>
          </a:p>
          <a:p>
            <a:pPr lvl="0"/>
            <a:r>
              <a:rPr lang="ru-RU" sz="2000" dirty="0"/>
              <a:t>за вовлечение несовершеннолетнего в употребление пива и напитков, изготавливаемых на его основе, спиртных напитков или одурманивающих веществ.</a:t>
            </a:r>
          </a:p>
          <a:p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000" dirty="0">
                <a:hlinkClick r:id="rId2" action="ppaction://hlinksldjump"/>
              </a:rPr>
              <a:t>Уголовная</a:t>
            </a:r>
            <a:r>
              <a:rPr lang="ru-RU" sz="2000" dirty="0"/>
              <a:t> ответственность наступает  за:</a:t>
            </a:r>
          </a:p>
          <a:p>
            <a:pPr lvl="0"/>
            <a:r>
              <a:rPr lang="ru-RU" sz="2000" dirty="0"/>
              <a:t>вовлечение несовершеннолетнего в совершение преступления;</a:t>
            </a:r>
          </a:p>
          <a:p>
            <a:pPr lvl="0"/>
            <a:r>
              <a:rPr lang="ru-RU" sz="2000" dirty="0"/>
              <a:t>вовлечение несовершеннолетнего в совершение антиобщественных действий;</a:t>
            </a:r>
          </a:p>
          <a:p>
            <a:pPr lvl="0"/>
            <a:r>
              <a:rPr lang="ru-RU" sz="2000" dirty="0"/>
              <a:t>неисполнение обязанностей по воспитанию несовершеннолетнего;</a:t>
            </a:r>
          </a:p>
          <a:p>
            <a:pPr lvl="0"/>
            <a:r>
              <a:rPr lang="ru-RU" sz="2000" dirty="0"/>
              <a:t>злостное уклонение от уплаты средств на содержание детей.</a:t>
            </a:r>
          </a:p>
          <a:p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>
                <a:hlinkClick r:id="rId2" action="ppaction://hlinksldjump"/>
              </a:rPr>
              <a:t>Родители</a:t>
            </a:r>
            <a:r>
              <a:rPr lang="ru-RU" sz="2400" dirty="0"/>
              <a:t> несут имущественную ответственность по сделкам малолетних детей, а также за вред, причиненный  детьми до 14 лет.</a:t>
            </a:r>
          </a:p>
          <a:p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2_24308_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071810"/>
            <a:ext cx="7267600" cy="3226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28736"/>
            <a:ext cx="7510490" cy="4514864"/>
          </a:xfrm>
        </p:spPr>
        <p:txBody>
          <a:bodyPr/>
          <a:lstStyle/>
          <a:p>
            <a:pPr algn="ctr">
              <a:buNone/>
            </a:pPr>
            <a:r>
              <a:rPr lang="ru-RU" sz="3600" b="1" i="1" dirty="0">
                <a:solidFill>
                  <a:srgbClr val="C00000"/>
                </a:solidFill>
              </a:rPr>
              <a:t>Уважаемые </a:t>
            </a:r>
            <a:r>
              <a:rPr lang="ru-RU" sz="3600" b="1" i="1" dirty="0" smtClean="0">
                <a:solidFill>
                  <a:srgbClr val="C00000"/>
                </a:solidFill>
              </a:rPr>
              <a:t> родители</a:t>
            </a:r>
            <a:r>
              <a:rPr lang="ru-RU" sz="3600" b="1" i="1" dirty="0">
                <a:solidFill>
                  <a:srgbClr val="C00000"/>
                </a:solidFill>
              </a:rPr>
              <a:t>! </a:t>
            </a:r>
            <a:endParaRPr lang="ru-RU" sz="3600" b="1" i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Любите  своих детей </a:t>
            </a:r>
            <a:r>
              <a:rPr lang="ru-RU" sz="3600" b="1" i="1" dirty="0">
                <a:solidFill>
                  <a:srgbClr val="C00000"/>
                </a:solidFill>
              </a:rPr>
              <a:t> </a:t>
            </a:r>
            <a:r>
              <a:rPr lang="ru-RU" sz="3600" b="1" i="1" dirty="0" smtClean="0">
                <a:solidFill>
                  <a:srgbClr val="C00000"/>
                </a:solidFill>
              </a:rPr>
              <a:t> такими</a:t>
            </a:r>
            <a:r>
              <a:rPr lang="ru-RU" sz="3600" b="1" i="1" dirty="0">
                <a:solidFill>
                  <a:srgbClr val="C00000"/>
                </a:solidFill>
              </a:rPr>
              <a:t>,  </a:t>
            </a:r>
            <a:r>
              <a:rPr lang="ru-RU" sz="3600" b="1" i="1" dirty="0" smtClean="0">
                <a:solidFill>
                  <a:srgbClr val="C00000"/>
                </a:solidFill>
              </a:rPr>
              <a:t> какие  они  есть!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</a:rPr>
              <a:t>Берегите  их ! </a:t>
            </a:r>
            <a:endParaRPr lang="ru-RU" sz="3600" dirty="0" smtClean="0">
              <a:solidFill>
                <a:srgbClr val="C00000"/>
              </a:solidFill>
            </a:endParaRP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/>
              <a:t>Согласно закону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i="1" dirty="0" smtClean="0">
                <a:solidFill>
                  <a:srgbClr val="FF0000"/>
                </a:solidFill>
              </a:rPr>
              <a:t>Вы </a:t>
            </a:r>
            <a:r>
              <a:rPr lang="ru-RU" sz="2800" b="1" i="1" dirty="0">
                <a:solidFill>
                  <a:srgbClr val="FF0000"/>
                </a:solidFill>
              </a:rPr>
              <a:t>имеете право</a:t>
            </a:r>
            <a:r>
              <a:rPr lang="ru-RU" b="1" i="1" dirty="0">
                <a:solidFill>
                  <a:srgbClr val="FF0000"/>
                </a:solidFill>
              </a:rPr>
              <a:t>: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571612"/>
            <a:ext cx="7239000" cy="4714908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1.  </a:t>
            </a:r>
            <a:r>
              <a:rPr lang="ru-RU" sz="2000" dirty="0"/>
              <a:t>До завершения получения ребенком основного </a:t>
            </a:r>
            <a:r>
              <a:rPr lang="ru-RU" sz="2000" dirty="0" smtClean="0"/>
              <a:t>общего образования </a:t>
            </a:r>
            <a:r>
              <a:rPr lang="ru-RU" sz="2000" dirty="0"/>
              <a:t>с учетом мнения ребенка, а также с учетом рекомендаций </a:t>
            </a:r>
            <a:r>
              <a:rPr lang="ru-RU" sz="2000" dirty="0" err="1"/>
              <a:t>психолого-медико-педагогической</a:t>
            </a:r>
            <a:r>
              <a:rPr lang="ru-RU" sz="2000" dirty="0"/>
              <a:t> комиссии (при необходимости) выбирать: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формы получения образования (очная, заочная, </a:t>
            </a:r>
            <a:r>
              <a:rPr lang="ru-RU" sz="2000" dirty="0" err="1">
                <a:solidFill>
                  <a:srgbClr val="0070C0"/>
                </a:solidFill>
              </a:rPr>
              <a:t>очно-заочная</a:t>
            </a:r>
            <a:r>
              <a:rPr lang="ru-RU" sz="2000" dirty="0">
                <a:solidFill>
                  <a:srgbClr val="0070C0"/>
                </a:solidFill>
              </a:rPr>
              <a:t>, экстернат, семейное 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формы обучения (в школе, на дому, инклюзивное, индивидуальное,  дистанционное);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организацию, осуществляющую образовательную деятельность (школа, гимназия, лицей и др.);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язык, языки образования;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факультативные и элективные учебные предметы, курсы, дисциплины (модули) (из перечня, предлагаемого школой).</a:t>
            </a: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имеете право: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43050"/>
            <a:ext cx="7239000" cy="4300550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2. Дать ребенку дошкольное, начальное общее, основное общее, среднее общее, образование в семье.</a:t>
            </a:r>
          </a:p>
          <a:p>
            <a:pPr>
              <a:buNone/>
            </a:pPr>
            <a:r>
              <a:rPr lang="ru-RU" sz="2000" dirty="0"/>
              <a:t>3. Знакомиться с: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уставом школы,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лицензией на осуществление образовательной деятельности,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свидетельством о государственной аккредитации,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учебно-программной документацией и другими документами по вопросам образовательной деятельности;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содержанием образования,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используемыми методами обучения и воспитания,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образовательными технологиями,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оценками успеваемости своих детей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имеете право: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43050"/>
            <a:ext cx="7239000" cy="4300550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4. Защищать права и законные интересы обучающихся.</a:t>
            </a:r>
          </a:p>
          <a:p>
            <a:pPr>
              <a:buNone/>
            </a:pPr>
            <a:r>
              <a:rPr lang="ru-RU" sz="2000" dirty="0"/>
              <a:t>5. Получать информацию о всех видах планируемых обследований (психологических, психолого-педагогических) обучающихся и их результатах, давать согласие или отказаться от проведения обследований или участия в них.</a:t>
            </a:r>
          </a:p>
          <a:p>
            <a:pPr>
              <a:buNone/>
            </a:pPr>
            <a:r>
              <a:rPr lang="ru-RU" sz="2000" dirty="0"/>
              <a:t>6. Присутствовать при обследовании детей </a:t>
            </a:r>
            <a:r>
              <a:rPr lang="ru-RU" sz="2000" dirty="0" err="1"/>
              <a:t>психолого-медико-педагогической</a:t>
            </a:r>
            <a:r>
              <a:rPr lang="ru-RU" sz="2000" dirty="0"/>
              <a:t> комиссией, при обсуждении результатов обследования и рекомендаций, высказывать свое мнение относительно предлагаемых условий для организации обучения и воспитания детей.</a:t>
            </a:r>
          </a:p>
          <a:p>
            <a:pPr>
              <a:buNone/>
            </a:pPr>
            <a:r>
              <a:rPr lang="ru-RU" sz="2000" dirty="0"/>
              <a:t>7. Принимать участие в управлении школой (в форме, определяемой её уставом).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имеете право: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928802"/>
            <a:ext cx="7239000" cy="4014798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8. Самостоятельно или через своих представителей:</a:t>
            </a:r>
          </a:p>
          <a:p>
            <a:r>
              <a:rPr lang="ru-RU" sz="2000" dirty="0">
                <a:solidFill>
                  <a:srgbClr val="0070C0"/>
                </a:solidFill>
              </a:rPr>
              <a:t>- подавать в администрацию школы заявления о применении к её работникам, нарушающим и (или) ущемляющим права обучающихся, их родителей (законных представителей), дисциплинарных взысканий;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  — обращаться в комиссию по урегулированию споров между участниками образовательных отношений, в том числе по вопросам о наличии или об отсутствии конфликта интересов педагогического работника;</a:t>
            </a:r>
          </a:p>
          <a:p>
            <a:r>
              <a:rPr lang="ru-RU" sz="2000" dirty="0">
                <a:solidFill>
                  <a:srgbClr val="0070C0"/>
                </a:solidFill>
              </a:rPr>
              <a:t>  — использовать не запрещенные законодательством Российской Федерации иные способы защиты прав и законных интересов детей.</a:t>
            </a:r>
            <a:r>
              <a:rPr lang="ru-RU" sz="2000" b="1" i="1" dirty="0">
                <a:solidFill>
                  <a:srgbClr val="0070C0"/>
                </a:solidFill>
              </a:rPr>
              <a:t> 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4038600" cy="1500198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>
                <a:solidFill>
                  <a:srgbClr val="FF0000"/>
                </a:solidFill>
              </a:rPr>
              <a:t>В</a:t>
            </a:r>
            <a:r>
              <a:rPr lang="ru-RU" sz="2800" b="1" i="1" dirty="0" smtClean="0">
                <a:solidFill>
                  <a:srgbClr val="FF0000"/>
                </a:solidFill>
              </a:rPr>
              <a:t>ы  обязаны:</a:t>
            </a:r>
            <a:r>
              <a:rPr lang="ru-RU" sz="2800" dirty="0" smtClean="0">
                <a:solidFill>
                  <a:srgbClr val="FF0000"/>
                </a:solidFill>
              </a:rPr>
              <a:t/>
            </a:r>
            <a:br>
              <a:rPr lang="ru-RU" sz="2800" dirty="0" smtClean="0">
                <a:solidFill>
                  <a:srgbClr val="FF0000"/>
                </a:solidFill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43932" cy="4586302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1. Обеспечить получение детьми общего образования (согласно закону общее образование является обязательным по достижении  ребенком  18 лет).</a:t>
            </a:r>
          </a:p>
          <a:p>
            <a:pPr>
              <a:buNone/>
            </a:pPr>
            <a:r>
              <a:rPr lang="ru-RU" sz="2000" dirty="0"/>
              <a:t>2. Соблюдать: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правила внутреннего распорядка школы для обучающихся;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 требования локальных нормативных актов, которые устанавливают режим занятий обучающихся, порядок регламентации образовательных отношений между школой и обучающимися и (или) их родителями (законными представителями) и оформления возникновения, приостановления и прекращения этих отношений;</a:t>
            </a:r>
          </a:p>
          <a:p>
            <a:pPr lvl="0"/>
            <a:r>
              <a:rPr lang="ru-RU" sz="2000" dirty="0">
                <a:solidFill>
                  <a:srgbClr val="0070C0"/>
                </a:solidFill>
              </a:rPr>
              <a:t>иные права и обязанности родителей (законных представителей), установленные законодательством РФ, договором об образовании (при его наличии</a:t>
            </a:r>
            <a:r>
              <a:rPr lang="ru-RU" sz="2000" dirty="0" smtClean="0">
                <a:solidFill>
                  <a:srgbClr val="0070C0"/>
                </a:solidFill>
              </a:rPr>
              <a:t>).</a:t>
            </a:r>
          </a:p>
          <a:p>
            <a:pPr>
              <a:buNone/>
            </a:pPr>
            <a:r>
              <a:rPr lang="ru-RU" sz="2000" dirty="0"/>
              <a:t>3. Уважать честь и достоинство обучающихся и работников школы.</a:t>
            </a:r>
          </a:p>
          <a:p>
            <a:pPr lvl="0"/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4452966" cy="1571636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 несёт  </a:t>
            </a:r>
            <a:r>
              <a:rPr lang="ru-RU" sz="2800" b="1" i="1" dirty="0" smtClean="0">
                <a:solidFill>
                  <a:srgbClr val="FF0000"/>
                </a:solidFill>
              </a:rPr>
              <a:t>ответственность: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/>
              <a:t>       За </a:t>
            </a:r>
            <a:r>
              <a:rPr lang="ru-RU" sz="2400" dirty="0"/>
              <a:t>неисполнение или ненадлежащее исполнение обязанностей, установленных Федеральным законом об образовании и иными федеральными законами, родители (законные представители) несовершеннолетних обучающихся несут административную, уголовную и материальную ответственность, предусмотренную законодательством Российской Федерации.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4038600" cy="1571636"/>
          </a:xfrm>
        </p:spPr>
        <p:txBody>
          <a:bodyPr/>
          <a:lstStyle/>
          <a:p>
            <a:r>
              <a:rPr lang="ru-RU" sz="2800" b="1" i="1" dirty="0" smtClean="0"/>
              <a:t>Согласно закону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FF0000"/>
                </a:solidFill>
              </a:rPr>
              <a:t>Вы  несёт  ответственность: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85926"/>
            <a:ext cx="7858180" cy="4157674"/>
          </a:xfrm>
        </p:spPr>
        <p:txBody>
          <a:bodyPr/>
          <a:lstStyle/>
          <a:p>
            <a:r>
              <a:rPr lang="ru-RU" sz="2400" b="1" dirty="0"/>
              <a:t>Ответственность родителей  (законных представителей) несовершеннолетних</a:t>
            </a:r>
            <a:endParaRPr lang="ru-RU" sz="2400" dirty="0"/>
          </a:p>
          <a:p>
            <a:r>
              <a:rPr lang="ru-RU" sz="2400" b="1" dirty="0"/>
              <a:t>а)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hlinkClick r:id="" action="ppaction://hlinkshowjump?jump=nextslide"/>
              </a:rPr>
              <a:t>Лишение родительских прав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hlinkClick r:id="" action="ppaction://hlinkshowjump?jump=nextslide"/>
              </a:rPr>
              <a:t> </a:t>
            </a:r>
            <a:r>
              <a:rPr lang="ru-RU" sz="2400" dirty="0"/>
              <a:t>(согласно Семейному кодексу РФ</a:t>
            </a:r>
            <a:r>
              <a:rPr lang="ru-RU" sz="2400" dirty="0" smtClean="0"/>
              <a:t>)</a:t>
            </a:r>
          </a:p>
          <a:p>
            <a:r>
              <a:rPr lang="ru-RU" sz="2400" b="1" dirty="0"/>
              <a:t>б) </a:t>
            </a:r>
            <a:r>
              <a:rPr lang="ru-RU" sz="2400" b="1" dirty="0">
                <a:hlinkClick r:id="rId2" action="ppaction://hlinksldjump"/>
              </a:rPr>
              <a:t>Административная ответственность</a:t>
            </a:r>
            <a:r>
              <a:rPr lang="ru-RU" sz="2400" dirty="0">
                <a:hlinkClick r:id="rId2" action="ppaction://hlinksldjump"/>
              </a:rPr>
              <a:t> </a:t>
            </a:r>
            <a:r>
              <a:rPr lang="ru-RU" sz="2400" dirty="0"/>
              <a:t>(определяется Кодексом РФ об административных правонарушениях</a:t>
            </a:r>
            <a:r>
              <a:rPr lang="ru-RU" sz="2400" dirty="0" smtClean="0"/>
              <a:t>)</a:t>
            </a:r>
          </a:p>
          <a:p>
            <a:r>
              <a:rPr lang="ru-RU" sz="2400" dirty="0"/>
              <a:t>в) </a:t>
            </a:r>
            <a:r>
              <a:rPr lang="ru-RU" sz="2400" b="1" dirty="0">
                <a:hlinkClick r:id="rId3" action="ppaction://hlinksldjump"/>
              </a:rPr>
              <a:t>Уголовная  ответственность</a:t>
            </a:r>
            <a:r>
              <a:rPr lang="ru-RU" sz="2400" dirty="0">
                <a:hlinkClick r:id="rId3" action="ppaction://hlinksldjump"/>
              </a:rPr>
              <a:t> </a:t>
            </a:r>
            <a:r>
              <a:rPr lang="ru-RU" sz="2400" dirty="0"/>
              <a:t>(определяется Уголовным кодексом РФ)</a:t>
            </a:r>
          </a:p>
          <a:p>
            <a:r>
              <a:rPr lang="ru-RU" sz="2400" b="1" dirty="0"/>
              <a:t>г) </a:t>
            </a:r>
            <a:r>
              <a:rPr lang="ru-RU" sz="2400" b="1" dirty="0">
                <a:hlinkClick r:id="rId4" action="ppaction://hlinksldjump"/>
              </a:rPr>
              <a:t>Имущественная ответственность</a:t>
            </a:r>
            <a:r>
              <a:rPr lang="ru-RU" sz="2400" dirty="0">
                <a:hlinkClick r:id="rId4" action="ppaction://hlinksldjump"/>
              </a:rPr>
              <a:t> </a:t>
            </a:r>
            <a:r>
              <a:rPr lang="ru-RU" sz="2400" dirty="0"/>
              <a:t>(согласно Гражданскому кодексу РФ)</a:t>
            </a:r>
          </a:p>
          <a:p>
            <a:endParaRPr lang="ru-RU" sz="2000" dirty="0"/>
          </a:p>
        </p:txBody>
      </p:sp>
      <p:sp>
        <p:nvSpPr>
          <p:cNvPr id="4" name="Управляющая кнопка: далее 3">
            <a:hlinkClick r:id="" action="ppaction://hlinkshowjump?jump=lastslide" highlightClick="1"/>
          </p:cNvPr>
          <p:cNvSpPr/>
          <p:nvPr/>
        </p:nvSpPr>
        <p:spPr bwMode="auto">
          <a:xfrm>
            <a:off x="7929586" y="5857892"/>
            <a:ext cx="285752" cy="285752"/>
          </a:xfrm>
          <a:prstGeom prst="actionButtonForwardNext">
            <a:avLst/>
          </a:prstGeom>
          <a:solidFill>
            <a:srgbClr val="FFC000"/>
          </a:solidFill>
          <a:ln w="952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286808" cy="4586302"/>
          </a:xfrm>
        </p:spPr>
        <p:txBody>
          <a:bodyPr/>
          <a:lstStyle/>
          <a:p>
            <a:pPr>
              <a:buNone/>
            </a:pPr>
            <a:r>
              <a:rPr lang="ru-RU" sz="1600" dirty="0"/>
              <a:t>Родители могут быть лишены родительских прав по суду, если они: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уклоняются от выполнения  своих обязанностей, в т.ч. от уплаты алиментов;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  <a:hlinkClick r:id="" action="ppaction://hlinkshowjump?jump=previousslide"/>
              </a:rPr>
              <a:t>отказываются</a:t>
            </a:r>
            <a:r>
              <a:rPr lang="ru-RU" sz="1600" dirty="0">
                <a:solidFill>
                  <a:srgbClr val="0070C0"/>
                </a:solidFill>
              </a:rPr>
              <a:t> без уважительных причин взять своего ребёнка из родильного дома (отделения) либо из иного лечебного учреждения, воспитательного учреждения, учреждения социальной защиты населения или из аналогичных организаций;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злоупотребляют своими родительскими правами;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жестоко обращаются с детьми, в т.ч. осуществляют физическое или психическое насилие над ними, покушаются на их половую неприкосновенность;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являются больными хроническим алкоголизмом или наркоманией;</a:t>
            </a:r>
          </a:p>
          <a:p>
            <a:pPr lvl="0"/>
            <a:r>
              <a:rPr lang="ru-RU" sz="1600" dirty="0">
                <a:solidFill>
                  <a:srgbClr val="0070C0"/>
                </a:solidFill>
              </a:rPr>
              <a:t>совершили умышленное преступление против жизни или здоровья своих детей либо против жизни или здоровья супруга.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Лишение родительских прав не освобождает родителей от обязанностей по содержанию ребёнка.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В отдельных случаях с учётом интересов ребёнка суд может отобрать ребёнка у родителей без лишения родительских прав (ограничение родительских прав).</a:t>
            </a:r>
          </a:p>
          <a:p>
            <a:r>
              <a:rPr lang="ru-RU" sz="1600" dirty="0">
                <a:solidFill>
                  <a:srgbClr val="0070C0"/>
                </a:solidFill>
              </a:rPr>
              <a:t>Орган опеки и попечительства при непосредственной угрозе жизни ребёнка или его здоровью может немедленно отобрать ребёнка у родителей на основании решения органа местного самоуправления.</a:t>
            </a:r>
          </a:p>
          <a:p>
            <a:endParaRPr lang="ru-RU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ртотеч. карточка жёлтая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картотеч. карточка жёлтая</Template>
  <TotalTime>54</TotalTime>
  <Words>305</Words>
  <Application>Microsoft PowerPoint</Application>
  <PresentationFormat>Экран (4:3)</PresentationFormat>
  <Paragraphs>67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Times New Roman</vt:lpstr>
      <vt:lpstr>Impact</vt:lpstr>
      <vt:lpstr>картотеч. карточка жёлтая</vt:lpstr>
      <vt:lpstr> Ваш ребенок учится в общеобразовательной организации – школе. Права, обязанности и ответственность родителей (законных 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вступил в силу в основном  1 сентября 2013 г.   </vt:lpstr>
      <vt:lpstr>Согласно закону Вы имеете право: </vt:lpstr>
      <vt:lpstr>Согласно закону вы имеете право: </vt:lpstr>
      <vt:lpstr>Согласно закону Вы имеете право: </vt:lpstr>
      <vt:lpstr>Согласно закону Вы имеете право: </vt:lpstr>
      <vt:lpstr>Согласно закону Вы  обязаны: </vt:lpstr>
      <vt:lpstr>Согласно закону Вы  несёт  ответственность:</vt:lpstr>
      <vt:lpstr>Согласно закону Вы  несёт  ответственность: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Ваш ребенок учится в общеобразовательной организации – школе. Права, обязанности и ответственность родителей (законных представителей) в части обеспечения конституционного права ребенка, как гражданина России, на образование определяются федеральным законом  «Об образовании в Российской Федерации» (статьи 44, 45), который  вступает в силу в основном  1 сентября 2013 г.</dc:title>
  <dc:creator>DNS</dc:creator>
  <cp:keywords>exciting online presentation communicate impactful exchange information broadcast collaborate on-screen projector white</cp:keywords>
  <dc:description>Use this template to create HR related presentations.</dc:description>
  <cp:lastModifiedBy>DNS</cp:lastModifiedBy>
  <cp:revision>7</cp:revision>
  <dcterms:created xsi:type="dcterms:W3CDTF">2014-01-19T12:43:05Z</dcterms:created>
  <dcterms:modified xsi:type="dcterms:W3CDTF">2014-01-19T13:37:23Z</dcterms:modified>
  <cp:category>Human Resources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Electronic Personnel Folder</vt:lpwstr>
  </property>
  <property fmtid="{D5CDD505-2E9C-101B-9397-08002B2CF9AE}" pid="3" name="Style">
    <vt:lpwstr>S</vt:lpwstr>
  </property>
  <property fmtid="{D5CDD505-2E9C-101B-9397-08002B2CF9AE}" pid="4" name="Folder">
    <vt:lpwstr>Human Resources</vt:lpwstr>
  </property>
  <property fmtid="{D5CDD505-2E9C-101B-9397-08002B2CF9AE}" pid="5" name="Attribution">
    <vt:lpwstr>Copyright © 2003 KMT Software, Inc.</vt:lpwstr>
  </property>
</Properties>
</file>