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64" r:id="rId3"/>
    <p:sldId id="263" r:id="rId4"/>
    <p:sldId id="262" r:id="rId5"/>
    <p:sldId id="275" r:id="rId6"/>
    <p:sldId id="276" r:id="rId7"/>
    <p:sldId id="316" r:id="rId8"/>
    <p:sldId id="261" r:id="rId9"/>
    <p:sldId id="260" r:id="rId10"/>
    <p:sldId id="277" r:id="rId11"/>
    <p:sldId id="270" r:id="rId12"/>
    <p:sldId id="271" r:id="rId13"/>
    <p:sldId id="279" r:id="rId14"/>
    <p:sldId id="280" r:id="rId15"/>
    <p:sldId id="265" r:id="rId16"/>
    <p:sldId id="307" r:id="rId17"/>
    <p:sldId id="291" r:id="rId18"/>
    <p:sldId id="293" r:id="rId19"/>
    <p:sldId id="317" r:id="rId20"/>
    <p:sldId id="294" r:id="rId21"/>
    <p:sldId id="298" r:id="rId22"/>
    <p:sldId id="318" r:id="rId23"/>
    <p:sldId id="302" r:id="rId24"/>
    <p:sldId id="304" r:id="rId25"/>
    <p:sldId id="308" r:id="rId26"/>
    <p:sldId id="314" r:id="rId27"/>
    <p:sldId id="315" r:id="rId28"/>
    <p:sldId id="31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109" d="100"/>
          <a:sy n="109" d="100"/>
        </p:scale>
        <p:origin x="8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AC4DE-DAD6-46D4-B043-92B913C8A3D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AFCCD-D8D1-45F5-81B6-AB07F7919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7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3C8C86-4536-4076-BF1B-6849FCC4D0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9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267116-874C-4202-900A-17CFFC2047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1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11CA53-EA2D-498A-81D4-CB33546189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50C3FA-87FE-4462-A1B7-4F05F93AC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8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EFF585-306D-4AA8-B3C3-8D77D0EC1F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9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077766-F4EE-442B-BA6A-4196E471D3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3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02.11.2020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2915816" y="3356992"/>
            <a:ext cx="3024336" cy="3174603"/>
            <a:chOff x="3059832" y="3068960"/>
            <a:chExt cx="3373536" cy="3390627"/>
          </a:xfrm>
        </p:grpSpPr>
        <p:pic>
          <p:nvPicPr>
            <p:cNvPr id="10" name="Рисунок 1" descr="1.pn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275856" y="3573016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2" descr="2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24128" y="371703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3" descr="3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076056" y="3068960"/>
              <a:ext cx="463266" cy="44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4" descr="4.png"/>
            <p:cNvPicPr>
              <a:picLocks noChangeAspect="1"/>
            </p:cNvPicPr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067944" y="3068960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5" descr="5.pn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940152" y="4581128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6" descr="6.png"/>
            <p:cNvPicPr>
              <a:picLocks noChangeAspect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059832" y="443711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Рисунок 16" descr="95181562_large_3.png"/>
            <p:cNvPicPr>
              <a:picLocks noChangeAspect="1"/>
            </p:cNvPicPr>
            <p:nvPr userDrawn="1"/>
          </p:nvPicPr>
          <p:blipFill>
            <a:blip r:embed="rId8" cstate="screen"/>
            <a:stretch>
              <a:fillRect/>
            </a:stretch>
          </p:blipFill>
          <p:spPr>
            <a:xfrm>
              <a:off x="3491880" y="3789040"/>
              <a:ext cx="2670547" cy="2670547"/>
            </a:xfrm>
            <a:prstGeom prst="rect">
              <a:avLst/>
            </a:prstGeom>
          </p:spPr>
        </p:pic>
      </p:grpSp>
      <p:pic>
        <p:nvPicPr>
          <p:cNvPr id="1026" name="Picture 2" descr="D:\Лидия\шаблоны\Авторские шаблоны\мои блёстки\Безимени-4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0"/>
            <a:ext cx="4332287" cy="6858000"/>
          </a:xfrm>
          <a:prstGeom prst="rect">
            <a:avLst/>
          </a:prstGeom>
          <a:noFill/>
        </p:spPr>
      </p:pic>
      <p:pic>
        <p:nvPicPr>
          <p:cNvPr id="18" name="Picture 2" descr="D:\Лидия\шаблоны\Авторские шаблоны\мои блёстки\Безимени-4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4811711" y="0"/>
            <a:ext cx="4332287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02.11.2020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02.11.2020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A0FCD7-FEF9-4963-B2D7-86EA891B12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713728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02.11.2020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02.11.2020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02.11.2020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02.11.2020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02.11.2020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02.11.2020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02.11.2020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02.11.2020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 userDrawn="1"/>
        </p:nvGrpSpPr>
        <p:grpSpPr>
          <a:xfrm>
            <a:off x="2915816" y="3356992"/>
            <a:ext cx="3024336" cy="3174603"/>
            <a:chOff x="3059832" y="3068960"/>
            <a:chExt cx="3373536" cy="3390627"/>
          </a:xfrm>
        </p:grpSpPr>
        <p:pic>
          <p:nvPicPr>
            <p:cNvPr id="12" name="Рисунок 1" descr="1.pn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3275856" y="3573016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2" descr="2.png"/>
            <p:cNvPicPr>
              <a:picLocks noChangeAspect="1"/>
            </p:cNvPicPr>
            <p:nvPr userDrawn="1"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5724128" y="371703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3" descr="3.pn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5076056" y="3068960"/>
              <a:ext cx="463266" cy="44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Рисунок 4" descr="4.png"/>
            <p:cNvPicPr>
              <a:picLocks noChangeAspect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4067944" y="3068960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Рисунок 5" descr="5.pn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5940152" y="4581128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Рисунок 6" descr="6.pn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3059832" y="4437112"/>
              <a:ext cx="493216" cy="47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Рисунок 22" descr="95181562_large_3.png"/>
            <p:cNvPicPr>
              <a:picLocks noChangeAspect="1"/>
            </p:cNvPicPr>
            <p:nvPr userDrawn="1"/>
          </p:nvPicPr>
          <p:blipFill>
            <a:blip r:embed="rId20" cstate="screen"/>
            <a:stretch>
              <a:fillRect/>
            </a:stretch>
          </p:blipFill>
          <p:spPr>
            <a:xfrm>
              <a:off x="3491880" y="3789040"/>
              <a:ext cx="2670547" cy="2670547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оловина рамки 9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Половина рамки 10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13"/>
          <p:cNvGrpSpPr/>
          <p:nvPr userDrawn="1"/>
        </p:nvGrpSpPr>
        <p:grpSpPr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оловина рамки 14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овина рамки 15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385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gif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image" Target="../media/image43.jpeg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gif"/><Relationship Id="rId19" Type="http://schemas.openxmlformats.org/officeDocument/2006/relationships/image" Target="../media/image60.gif"/><Relationship Id="rId4" Type="http://schemas.openxmlformats.org/officeDocument/2006/relationships/image" Target="../media/image45.jpeg"/><Relationship Id="rId9" Type="http://schemas.openxmlformats.org/officeDocument/2006/relationships/image" Target="../media/image50.gif"/><Relationship Id="rId1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png"/><Relationship Id="rId9" Type="http://schemas.openxmlformats.org/officeDocument/2006/relationships/image" Target="../media/image9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9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1.jpeg"/><Relationship Id="rId4" Type="http://schemas.openxmlformats.org/officeDocument/2006/relationships/image" Target="../media/image9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gif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01779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8913"/>
            <a:ext cx="8242300" cy="1109662"/>
          </a:xfr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135731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b="1" dirty="0" smtClean="0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altLang="ru-RU" sz="2000" i="1" dirty="0" smtClean="0"/>
              <a:t>древнегреческий философ Сократ(470-399 до н.э.)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80988"/>
            <a:ext cx="8648700" cy="1150937"/>
          </a:xfrm>
        </p:spPr>
      </p:pic>
      <p:pic>
        <p:nvPicPr>
          <p:cNvPr id="3" name="Рисунок 5" descr="ча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31925"/>
            <a:ext cx="24288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23118"/>
            <a:ext cx="5328592" cy="294198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 smtClean="0"/>
              <a:t>1.Завтрак (дома).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2. Завтрак (второй в школе).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3. Обед.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4. Полдник.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5. Ужин.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97" y="3861048"/>
            <a:ext cx="3438447" cy="23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58750"/>
            <a:ext cx="4872038" cy="1041400"/>
          </a:xfrm>
          <a:prstGeom prst="rect">
            <a:avLst/>
          </a:prstGeom>
        </p:spPr>
      </p:pic>
      <p:pic>
        <p:nvPicPr>
          <p:cNvPr id="3" name="Содержимое 9" descr="16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85750"/>
            <a:ext cx="2428875" cy="2863850"/>
          </a:xfrm>
          <a:prstGeom prst="rect">
            <a:avLst/>
          </a:prstGeom>
        </p:spPr>
      </p:pic>
      <p:sp>
        <p:nvSpPr>
          <p:cNvPr id="4" name="Текст 10"/>
          <p:cNvSpPr txBox="1">
            <a:spLocks/>
          </p:cNvSpPr>
          <p:nvPr/>
        </p:nvSpPr>
        <p:spPr>
          <a:xfrm>
            <a:off x="2786063" y="1000125"/>
            <a:ext cx="6143625" cy="2571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2400" smtClean="0"/>
              <a:t>То, чем позавтракал утром, влияет на наше настроение и самочувствие весь день. Вкусный </a:t>
            </a:r>
            <a:r>
              <a:rPr lang="ru-RU" altLang="ru-RU" sz="2400" b="1" smtClean="0"/>
              <a:t>завтрак</a:t>
            </a:r>
            <a:r>
              <a:rPr lang="ru-RU" altLang="ru-RU" sz="2400" smtClean="0"/>
              <a:t> должен быть здоровым и разносторонним, но ни в коем случае однообразным. Общее мнение такое, что на </a:t>
            </a:r>
            <a:r>
              <a:rPr lang="ru-RU" altLang="ru-RU" sz="2400" b="1" smtClean="0"/>
              <a:t>завтрак</a:t>
            </a:r>
            <a:r>
              <a:rPr lang="ru-RU" altLang="ru-RU" sz="2400" smtClean="0"/>
              <a:t> надо обязательно есть кашу</a:t>
            </a:r>
            <a:r>
              <a:rPr lang="ru-RU" altLang="ru-RU" smtClean="0"/>
              <a:t>. </a:t>
            </a:r>
            <a:endParaRPr lang="ru-RU" altLang="ru-RU" dirty="0" smtClean="0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285750" y="4071938"/>
            <a:ext cx="5000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50875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2800" dirty="0"/>
              <a:t>Каша.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800" dirty="0"/>
              <a:t>Хлеб с маслом.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800" dirty="0"/>
              <a:t>Чай сладкий.</a:t>
            </a:r>
          </a:p>
        </p:txBody>
      </p:sp>
    </p:spTree>
    <p:extLst>
      <p:ext uri="{BB962C8B-B14F-4D97-AF65-F5344CB8AC3E}">
        <p14:creationId xmlns:p14="http://schemas.microsoft.com/office/powerpoint/2010/main" val="10961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6350"/>
            <a:ext cx="4511675" cy="1165225"/>
          </a:xfrm>
        </p:spPr>
      </p:pic>
      <p:pic>
        <p:nvPicPr>
          <p:cNvPr id="3" name="Содержимое 4" descr="18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357188"/>
            <a:ext cx="2500313" cy="1914525"/>
          </a:xfrm>
          <a:prstGeom prst="rect">
            <a:avLst/>
          </a:prstGeom>
        </p:spPr>
      </p:pic>
      <p:pic>
        <p:nvPicPr>
          <p:cNvPr id="4" name="Содержимое 5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23" y="3495525"/>
            <a:ext cx="3893876" cy="2597771"/>
          </a:xfrm>
          <a:prstGeom prst="rect">
            <a:avLst/>
          </a:prstGeom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2928938" y="1071563"/>
            <a:ext cx="59293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Хороший </a:t>
            </a:r>
            <a:r>
              <a:rPr lang="ru-RU" altLang="ru-RU" sz="2000" b="1" dirty="0"/>
              <a:t>завтрак</a:t>
            </a:r>
            <a:r>
              <a:rPr lang="ru-RU" altLang="ru-RU" sz="2000" dirty="0"/>
              <a:t> - это не значит наесться так, чтобы потом нельзя было встать со стула. Хороший </a:t>
            </a:r>
            <a:r>
              <a:rPr lang="ru-RU" altLang="ru-RU" sz="2000" b="1" dirty="0"/>
              <a:t>завтрак</a:t>
            </a:r>
            <a:r>
              <a:rPr lang="ru-RU" altLang="ru-RU" sz="2000" dirty="0"/>
              <a:t> подразумевает оптимальное сочетание продуктов, содержащих белки, углеводы, жиры, витамины и другие полезные вещества, нужны организму после сна. </a:t>
            </a:r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285751" y="3500438"/>
            <a:ext cx="4718298" cy="27146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75" indent="-514350">
              <a:buFont typeface="Wingdings 2" panose="05020102010507070707" pitchFamily="18" charset="2"/>
              <a:buAutoNum type="arabicPeriod"/>
            </a:pPr>
            <a:r>
              <a:rPr lang="ru-RU" altLang="ru-RU" sz="2800" dirty="0" smtClean="0"/>
              <a:t>Котлета (рыбная, мясная), гуляш и т.д.</a:t>
            </a:r>
          </a:p>
          <a:p>
            <a:pPr marL="650875" indent="-514350">
              <a:buFont typeface="Wingdings 2" panose="05020102010507070707" pitchFamily="18" charset="2"/>
              <a:buNone/>
            </a:pPr>
            <a:r>
              <a:rPr lang="ru-RU" altLang="ru-RU" sz="2800" dirty="0" smtClean="0"/>
              <a:t>2. Пюре.</a:t>
            </a:r>
          </a:p>
          <a:p>
            <a:pPr marL="650875" indent="-514350">
              <a:buFont typeface="Wingdings 2" panose="05020102010507070707" pitchFamily="18" charset="2"/>
              <a:buNone/>
            </a:pPr>
            <a:r>
              <a:rPr lang="ru-RU" altLang="ru-RU" sz="2800" dirty="0" smtClean="0"/>
              <a:t>3. Сок, компот, напиток, чай.</a:t>
            </a:r>
          </a:p>
          <a:p>
            <a:pPr marL="650875" indent="-514350">
              <a:buFont typeface="Wingdings 2" panose="05020102010507070707" pitchFamily="18" charset="2"/>
              <a:buNone/>
            </a:pPr>
            <a:r>
              <a:rPr lang="ru-RU" altLang="ru-RU" sz="2800" dirty="0" smtClean="0"/>
              <a:t>4. Хлеб.</a:t>
            </a:r>
          </a:p>
        </p:txBody>
      </p:sp>
    </p:spTree>
    <p:extLst>
      <p:ext uri="{BB962C8B-B14F-4D97-AF65-F5344CB8AC3E}">
        <p14:creationId xmlns:p14="http://schemas.microsoft.com/office/powerpoint/2010/main" val="35509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82563"/>
            <a:ext cx="8059737" cy="877887"/>
          </a:xfrm>
        </p:spPr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357188" y="1071563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err="1"/>
              <a:t>Обе́д</a:t>
            </a:r>
            <a:r>
              <a:rPr lang="ru-RU" altLang="ru-RU" sz="2400" dirty="0"/>
              <a:t> — как правило, второй или третий приём пищи в день (обычно после первого либо второго завтрака). Как правило на </a:t>
            </a:r>
            <a:r>
              <a:rPr lang="ru-RU" altLang="ru-RU" sz="2400" b="1" dirty="0"/>
              <a:t>обед</a:t>
            </a:r>
            <a:r>
              <a:rPr lang="ru-RU" altLang="ru-RU" sz="2400" dirty="0"/>
              <a:t> подается горячая пища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2571750"/>
            <a:ext cx="3786187" cy="3482975"/>
          </a:xfrm>
        </p:spPr>
        <p:txBody>
          <a:bodyPr/>
          <a:lstStyle/>
          <a:p>
            <a:pPr marL="650875" indent="-514350">
              <a:buFont typeface="Wingdings 2" panose="05020102010507070707" pitchFamily="18" charset="2"/>
              <a:buNone/>
            </a:pPr>
            <a:r>
              <a:rPr lang="ru-RU" altLang="ru-RU" sz="2800" dirty="0" smtClean="0"/>
              <a:t>1. Суп, борщ, щи.</a:t>
            </a:r>
          </a:p>
          <a:p>
            <a:pPr marL="650875" indent="-514350">
              <a:buFont typeface="Wingdings 2" panose="05020102010507070707" pitchFamily="18" charset="2"/>
              <a:buNone/>
            </a:pPr>
            <a:r>
              <a:rPr lang="ru-RU" altLang="ru-RU" sz="2800" dirty="0" smtClean="0"/>
              <a:t>2. Биточки, котлеты, гуляш и т.д.</a:t>
            </a:r>
          </a:p>
          <a:p>
            <a:pPr marL="650875" indent="-514350">
              <a:buFont typeface="Wingdings 2" panose="05020102010507070707" pitchFamily="18" charset="2"/>
              <a:buNone/>
            </a:pPr>
            <a:r>
              <a:rPr lang="ru-RU" altLang="ru-RU" sz="2800" dirty="0" smtClean="0"/>
              <a:t>3. Пюре.</a:t>
            </a:r>
          </a:p>
          <a:p>
            <a:pPr marL="650875" indent="-514350">
              <a:buFont typeface="Wingdings 2" panose="05020102010507070707" pitchFamily="18" charset="2"/>
              <a:buNone/>
            </a:pPr>
            <a:r>
              <a:rPr lang="ru-RU" altLang="ru-RU" sz="2800" dirty="0" smtClean="0"/>
              <a:t>4. Компот из сухофруктов.</a:t>
            </a:r>
          </a:p>
          <a:p>
            <a:pPr marL="650875" indent="-514350">
              <a:buFont typeface="Wingdings 2" panose="05020102010507070707" pitchFamily="18" charset="2"/>
              <a:buNone/>
            </a:pPr>
            <a:r>
              <a:rPr lang="ru-RU" altLang="ru-RU" sz="2800" dirty="0" smtClean="0"/>
              <a:t>5. Хлеб.</a:t>
            </a:r>
          </a:p>
        </p:txBody>
      </p:sp>
      <p:pic>
        <p:nvPicPr>
          <p:cNvPr id="5" name="Содержимо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45792"/>
            <a:ext cx="4691435" cy="35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ru-RU" altLang="ru-RU" sz="3200" dirty="0" smtClean="0"/>
              <a:t>Можно на полдник есть булочки, вафли, печенье с чаем, соком или молоком.</a:t>
            </a:r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080" y="3714313"/>
            <a:ext cx="3069792" cy="2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j03169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81" y="2833886"/>
            <a:ext cx="3548063" cy="309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3696662"/>
            <a:ext cx="2575805" cy="21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7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785100" cy="1152525"/>
          </a:xfr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600200"/>
            <a:ext cx="7761288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dirty="0" smtClean="0"/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/>
              <a:t>запеканки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/>
              <a:t>творог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/>
              <a:t>омлет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/>
              <a:t>кефир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/>
              <a:t>простоквашу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541" y="3501008"/>
            <a:ext cx="3020056" cy="201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9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8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6513"/>
            <a:ext cx="8656638" cy="2236787"/>
          </a:xfrm>
        </p:spPr>
      </p:pic>
      <p:sp>
        <p:nvSpPr>
          <p:cNvPr id="31747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2357438"/>
            <a:ext cx="4214812" cy="40005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400" smtClean="0"/>
              <a:t>      </a:t>
            </a:r>
            <a:r>
              <a:rPr lang="ru-RU" altLang="ru-RU" sz="3200" smtClean="0"/>
              <a:t>Правильное питание должно обеспечить поступление в организм всех необходимых веществ: углеводов, жиров, белков и витаминов.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400" smtClean="0"/>
          </a:p>
        </p:txBody>
      </p:sp>
      <p:pic>
        <p:nvPicPr>
          <p:cNvPr id="31748" name="Содержимое 4" descr="0_2314b_4f69a0fa_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2500313"/>
            <a:ext cx="3571875" cy="4000500"/>
          </a:xfrm>
        </p:spPr>
      </p:pic>
    </p:spTree>
    <p:extLst>
      <p:ext uri="{BB962C8B-B14F-4D97-AF65-F5344CB8AC3E}">
        <p14:creationId xmlns:p14="http://schemas.microsoft.com/office/powerpoint/2010/main" val="46161141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44" name="Group 140"/>
          <p:cNvGraphicFramePr>
            <a:graphicFrameLocks noGrp="1"/>
          </p:cNvGraphicFramePr>
          <p:nvPr/>
        </p:nvGraphicFramePr>
        <p:xfrm>
          <a:off x="755650" y="571500"/>
          <a:ext cx="7920038" cy="3214688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продуктах животного происхождения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мясе, молоке, сале, в маслянистых растениях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крупах, муке, крахмале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714" name="Line 90"/>
          <p:cNvSpPr>
            <a:spLocks noChangeShapeType="1"/>
          </p:cNvSpPr>
          <p:nvPr/>
        </p:nvSpPr>
        <p:spPr bwMode="auto">
          <a:xfrm>
            <a:off x="1928813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5" name="Line 91"/>
          <p:cNvSpPr>
            <a:spLocks noChangeShapeType="1"/>
          </p:cNvSpPr>
          <p:nvPr/>
        </p:nvSpPr>
        <p:spPr bwMode="auto">
          <a:xfrm>
            <a:off x="4643438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6" name="Line 92"/>
          <p:cNvSpPr>
            <a:spLocks noChangeShapeType="1"/>
          </p:cNvSpPr>
          <p:nvPr/>
        </p:nvSpPr>
        <p:spPr bwMode="auto">
          <a:xfrm>
            <a:off x="7429500" y="14287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624" name="Picture 120" descr="10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13319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5" name="Picture 121" descr="12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429250"/>
            <a:ext cx="10080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6" name="Picture 122" descr="13"/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429125"/>
            <a:ext cx="936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7" name="Picture 123" descr="14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786438"/>
            <a:ext cx="6064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8" name="Picture 124" descr="49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6477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9" name="Picture 125" descr="47"/>
          <p:cNvPicPr>
            <a:picLocks noChangeAspect="1" noChangeArrowheads="1"/>
          </p:cNvPicPr>
          <p:nvPr/>
        </p:nvPicPr>
        <p:blipFill>
          <a:blip r:embed="rId7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000750"/>
            <a:ext cx="11160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0" name="Picture 126" descr="56"/>
          <p:cNvPicPr>
            <a:picLocks noChangeAspect="1" noChangeArrowheads="1"/>
          </p:cNvPicPr>
          <p:nvPr/>
        </p:nvPicPr>
        <p:blipFill>
          <a:blip r:embed="rId8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00750"/>
            <a:ext cx="10096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1" name="Picture 127" descr="j0223776"/>
          <p:cNvPicPr>
            <a:picLocks noChangeAspect="1" noChangeArrowheads="1" noCrop="1"/>
          </p:cNvPicPr>
          <p:nvPr/>
        </p:nvPicPr>
        <p:blipFill>
          <a:blip r:embed="rId9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65625"/>
            <a:ext cx="1228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3" name="Picture 129" descr="j022377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62563"/>
            <a:ext cx="1152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4" name="Picture 130" descr="55"/>
          <p:cNvPicPr>
            <a:picLocks noChangeAspect="1" noChangeArrowheads="1"/>
          </p:cNvPicPr>
          <p:nvPr/>
        </p:nvPicPr>
        <p:blipFill>
          <a:blip r:embed="rId11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24400"/>
            <a:ext cx="9350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5" name="Picture 131" descr="45"/>
          <p:cNvPicPr>
            <a:picLocks noChangeAspect="1" noChangeArrowheads="1"/>
          </p:cNvPicPr>
          <p:nvPr/>
        </p:nvPicPr>
        <p:blipFill>
          <a:blip r:embed="rId1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1044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6" name="Picture 132" descr="50"/>
          <p:cNvPicPr>
            <a:picLocks noChangeAspect="1" noChangeArrowheads="1"/>
          </p:cNvPicPr>
          <p:nvPr/>
        </p:nvPicPr>
        <p:blipFill>
          <a:blip r:embed="rId1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229225"/>
            <a:ext cx="4683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" name="Picture 133" descr="орех"/>
          <p:cNvPicPr>
            <a:picLocks noChangeAspect="1" noChangeArrowheads="1"/>
          </p:cNvPicPr>
          <p:nvPr/>
        </p:nvPicPr>
        <p:blipFill>
          <a:blip r:embed="rId1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092825"/>
            <a:ext cx="10080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8" name="Picture 134" descr="орех2"/>
          <p:cNvPicPr>
            <a:picLocks noChangeAspect="1" noChangeArrowheads="1"/>
          </p:cNvPicPr>
          <p:nvPr/>
        </p:nvPicPr>
        <p:blipFill>
          <a:blip r:embed="rId15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73688"/>
            <a:ext cx="863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5" name="Picture 141" descr="20"/>
          <p:cNvPicPr>
            <a:picLocks noChangeAspect="1" noChangeArrowheads="1"/>
          </p:cNvPicPr>
          <p:nvPr/>
        </p:nvPicPr>
        <p:blipFill>
          <a:blip r:embed="rId16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65625"/>
            <a:ext cx="1333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7" name="Picture 143" descr="27"/>
          <p:cNvPicPr>
            <a:picLocks noChangeAspect="1" noChangeArrowheads="1"/>
          </p:cNvPicPr>
          <p:nvPr/>
        </p:nvPicPr>
        <p:blipFill>
          <a:blip r:embed="rId17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3500"/>
            <a:ext cx="12239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8" name="Picture 144" descr="j018921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7688"/>
            <a:ext cx="1046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9" name="Picture 145" descr="j0254480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715000"/>
            <a:ext cx="13239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1" name="Picture 147" descr="48"/>
          <p:cNvPicPr>
            <a:picLocks noChangeAspect="1" noChangeArrowheads="1"/>
          </p:cNvPicPr>
          <p:nvPr/>
        </p:nvPicPr>
        <p:blipFill>
          <a:blip r:embed="rId20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857875"/>
            <a:ext cx="11525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500438" y="1571625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Витамины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357563" y="2708275"/>
            <a:ext cx="2500312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/>
              <a:t>Овощи, фрукты</a:t>
            </a: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4643438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25" name="Рисунок 1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7417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13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29289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14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765175"/>
            <a:ext cx="27178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15" descr="(1)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3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430" y="2643182"/>
            <a:ext cx="214314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</a:p>
        </p:txBody>
      </p:sp>
      <p:pic>
        <p:nvPicPr>
          <p:cNvPr id="4" name="Рисунок 3" descr="1270245014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4658140"/>
            <a:ext cx="2500330" cy="19855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age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3" y="142875"/>
            <a:ext cx="3071842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ill[1]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643446"/>
            <a:ext cx="2965450" cy="2000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smorodina1[1]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142852"/>
            <a:ext cx="2928939" cy="2143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8e0b98c66fe40361b6e5650d7120d795_big[1]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3" y="4643438"/>
            <a:ext cx="2928928" cy="2000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799aaacabf99[1]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0438" y="142874"/>
            <a:ext cx="2214570" cy="2133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salmon[1]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2" y="2500313"/>
            <a:ext cx="3000365" cy="1857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img_37744038_11605_1[1]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29322" y="2500306"/>
            <a:ext cx="2952750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584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76213"/>
            <a:ext cx="7785100" cy="1250950"/>
          </a:xfrm>
        </p:spPr>
      </p:pic>
      <p:pic>
        <p:nvPicPr>
          <p:cNvPr id="3" name="Picture 5" descr="j0345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37147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37147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1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2428868"/>
            <a:ext cx="2143140" cy="156966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pic>
        <p:nvPicPr>
          <p:cNvPr id="3" name="Рисунок 2" descr="1270504293_polza-ot-produktov-2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2857500" cy="2000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249275408_10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0140" y="214290"/>
            <a:ext cx="2859578" cy="27146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5371761[1]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285992"/>
            <a:ext cx="2928958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etrushka[1]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4357694"/>
            <a:ext cx="2571750" cy="22653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CAWEKX5W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214290"/>
            <a:ext cx="2348107" cy="19288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54[1]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43636" y="3714752"/>
            <a:ext cx="2786063" cy="29289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lukzb[1]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3" y="4857750"/>
            <a:ext cx="2928937" cy="1857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49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500430" y="2786058"/>
            <a:ext cx="2000250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9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r>
              <a:rPr lang="ru-RU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endParaRPr lang="ru-RU" sz="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 descr="item_4056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2881313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02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774870"/>
            <a:ext cx="2357454" cy="1862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524318_w640_h640_fasol_struchkovaya[1]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2571744"/>
            <a:ext cx="3071804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17[1]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75" y="191562"/>
            <a:ext cx="3071843" cy="2094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15[1]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4357694"/>
            <a:ext cx="2857519" cy="2270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12[1]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2604705"/>
            <a:ext cx="2857520" cy="1538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0_3aeb2_bcc6e227_XL[1]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0430" y="214290"/>
            <a:ext cx="2071688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beans[1]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29322" y="4714884"/>
            <a:ext cx="2958969" cy="1936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9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643182"/>
            <a:ext cx="2000264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</p:txBody>
      </p:sp>
      <p:pic>
        <p:nvPicPr>
          <p:cNvPr id="3" name="Рисунок 2" descr="11-45-2b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4000504"/>
            <a:ext cx="2857500" cy="2609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nasyvor[1]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4500570"/>
            <a:ext cx="299561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69254[1]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14290"/>
            <a:ext cx="238125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42207421_1239129215_moloko_big_120[1]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5980593" y="214290"/>
            <a:ext cx="2938467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hop_items_catalog_image9130[1]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4857760"/>
            <a:ext cx="2312988" cy="174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МАРИНА\Desktop\8717_eggs[1]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2643182"/>
            <a:ext cx="2428892" cy="1928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МАРИНА\Desktop\628_medium[1]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43240" y="285728"/>
            <a:ext cx="2143125" cy="224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61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k_sob_large_630_22_11_10_04_55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14356"/>
            <a:ext cx="3143272" cy="275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hotos0-800x600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071942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69254[1]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214290"/>
            <a:ext cx="238125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[2]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714356"/>
            <a:ext cx="310245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9[1]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4" y="4071942"/>
            <a:ext cx="3428997" cy="2579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643306" y="2643182"/>
            <a:ext cx="1857388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2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2214554"/>
            <a:ext cx="2214578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РР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297172[1]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357562"/>
            <a:ext cx="3000375" cy="328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3aeb2_bcc6e227_XL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3357562"/>
            <a:ext cx="2825750" cy="325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8812010-02-1264263097[1]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988480">
            <a:off x="359567" y="641061"/>
            <a:ext cx="2952856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[4]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350725">
            <a:off x="6307766" y="236901"/>
            <a:ext cx="2125662" cy="285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АРИНА\Desktop\get_img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214290"/>
            <a:ext cx="2667000" cy="194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69254[1]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28992" y="4500570"/>
            <a:ext cx="238125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0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0"/>
            <a:ext cx="7785100" cy="1749425"/>
          </a:xfrm>
        </p:spPr>
      </p:pic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708400" y="1600200"/>
            <a:ext cx="2808288" cy="453072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Хлеб</a:t>
            </a:r>
          </a:p>
          <a:p>
            <a:pPr eaLnBrk="1" hangingPunct="1"/>
            <a:r>
              <a:rPr lang="ru-RU" altLang="ru-RU" sz="2400" smtClean="0"/>
              <a:t>Колбаса</a:t>
            </a:r>
          </a:p>
          <a:p>
            <a:pPr eaLnBrk="1" hangingPunct="1"/>
            <a:r>
              <a:rPr lang="ru-RU" altLang="ru-RU" sz="2400" smtClean="0"/>
              <a:t>Молоко</a:t>
            </a:r>
          </a:p>
          <a:p>
            <a:pPr eaLnBrk="1" hangingPunct="1"/>
            <a:r>
              <a:rPr lang="ru-RU" altLang="ru-RU" sz="2400" smtClean="0"/>
              <a:t>Сахар</a:t>
            </a:r>
          </a:p>
          <a:p>
            <a:pPr eaLnBrk="1" hangingPunct="1"/>
            <a:r>
              <a:rPr lang="ru-RU" altLang="ru-RU" sz="2400" smtClean="0"/>
              <a:t>Яйцо</a:t>
            </a:r>
          </a:p>
          <a:p>
            <a:pPr eaLnBrk="1" hangingPunct="1"/>
            <a:r>
              <a:rPr lang="ru-RU" altLang="ru-RU" sz="2400" smtClean="0"/>
              <a:t>Лук</a:t>
            </a:r>
          </a:p>
          <a:p>
            <a:pPr eaLnBrk="1" hangingPunct="1"/>
            <a:r>
              <a:rPr lang="ru-RU" altLang="ru-RU" sz="2400" smtClean="0"/>
              <a:t>Яблоко</a:t>
            </a:r>
          </a:p>
          <a:p>
            <a:pPr eaLnBrk="1" hangingPunct="1"/>
            <a:r>
              <a:rPr lang="ru-RU" altLang="ru-RU" sz="2400" smtClean="0"/>
              <a:t>Свинина</a:t>
            </a:r>
          </a:p>
          <a:p>
            <a:pPr eaLnBrk="1" hangingPunct="1"/>
            <a:r>
              <a:rPr lang="ru-RU" altLang="ru-RU" sz="2400" smtClean="0"/>
              <a:t>Свекла</a:t>
            </a:r>
          </a:p>
          <a:p>
            <a:pPr eaLnBrk="1" hangingPunct="1"/>
            <a:r>
              <a:rPr lang="ru-RU" altLang="ru-RU" sz="2400" smtClean="0"/>
              <a:t>Огурец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63575" y="2606675"/>
            <a:ext cx="2479675" cy="11080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/>
              <a:t>Продукты животного</a:t>
            </a:r>
          </a:p>
          <a:p>
            <a:pPr eaLnBrk="1" hangingPunct="1"/>
            <a:r>
              <a:rPr lang="ru-RU" altLang="ru-RU" sz="2200"/>
              <a:t>происхождения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715000" y="2714625"/>
            <a:ext cx="3138488" cy="1108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/>
              <a:t>Продукты растительного</a:t>
            </a:r>
          </a:p>
          <a:p>
            <a:pPr eaLnBrk="1" hangingPunct="1"/>
            <a:r>
              <a:rPr lang="ru-RU" altLang="ru-RU" sz="2200"/>
              <a:t>происхождения</a:t>
            </a:r>
          </a:p>
        </p:txBody>
      </p:sp>
    </p:spTree>
    <p:extLst>
      <p:ext uri="{BB962C8B-B14F-4D97-AF65-F5344CB8AC3E}">
        <p14:creationId xmlns:p14="http://schemas.microsoft.com/office/powerpoint/2010/main" val="37176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animBg="1"/>
      <p:bldP spid="235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8750"/>
            <a:ext cx="8242300" cy="1328738"/>
          </a:xfrm>
        </p:spPr>
      </p:pic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628775"/>
            <a:ext cx="7885112" cy="4530725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красивый	ловкий	статный	крепкий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сутулый	бледный	стройный	неуклюжий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сильный	румяный	толстый	подтянутый</a:t>
            </a:r>
            <a:endParaRPr lang="ru-RU" altLang="ru-RU" sz="2400" i="1" smtClean="0"/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40964" name="Picture 4" descr="BD1369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57563"/>
            <a:ext cx="17891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smtClean="0"/>
              <a:t>Главное – не переедайте.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smtClean="0"/>
              <a:t>Ешьте в одно и то же время простую, свежеприготовленную пищу, которая легко усваивается и соответствует потребностям организма.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smtClean="0"/>
              <a:t>Тщательно пережевывайте пищу, не спешите глотать.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smtClean="0"/>
              <a:t>Мойте фрукты и овощи перед едой.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smtClean="0"/>
              <a:t>Перед приемом пищи мысленно поблагодарите всех, кто принял участие в создании продуктов, из которых приготовлена пища. И конечно, тех, кто приготовил вам еду.</a:t>
            </a:r>
          </a:p>
        </p:txBody>
      </p:sp>
      <p:pic>
        <p:nvPicPr>
          <p:cNvPr id="38916" name="Picture 4" descr="j0289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285875"/>
            <a:ext cx="1371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5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600200"/>
            <a:ext cx="7761288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altLang="ru-RU" dirty="0" smtClean="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60376" y="4163039"/>
            <a:ext cx="8215312" cy="1643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713"/>
              </a:avLst>
            </a:prstTxWarp>
          </a:bodyPr>
          <a:lstStyle/>
          <a:p>
            <a:pPr algn="ctr"/>
            <a:r>
              <a:rPr lang="ru-RU" sz="36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676" y="433459"/>
            <a:ext cx="6302712" cy="370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5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-36513"/>
            <a:ext cx="7785100" cy="1663701"/>
          </a:xfrm>
        </p:spPr>
      </p:pic>
      <p:pic>
        <p:nvPicPr>
          <p:cNvPr id="3" name="Picture 4" descr="11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86000"/>
            <a:ext cx="31242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86000"/>
            <a:ext cx="3209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5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600" dirty="0" smtClean="0">
                <a:solidFill>
                  <a:srgbClr val="006600"/>
                </a:solidFill>
              </a:rPr>
              <a:t>Человеку необходимо питаться.</a:t>
            </a:r>
          </a:p>
        </p:txBody>
      </p:sp>
      <p:pic>
        <p:nvPicPr>
          <p:cNvPr id="4" name="Picture 4" descr="j03168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581275"/>
            <a:ext cx="288131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i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71750"/>
            <a:ext cx="28384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1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2075"/>
            <a:ext cx="7785100" cy="1438275"/>
          </a:xfrm>
        </p:spPr>
      </p:pic>
      <p:pic>
        <p:nvPicPr>
          <p:cNvPr id="3" name="Содержимое 7" descr="ол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785938"/>
            <a:ext cx="7286625" cy="4357687"/>
          </a:xfrm>
        </p:spPr>
      </p:pic>
    </p:spTree>
    <p:extLst>
      <p:ext uri="{BB962C8B-B14F-4D97-AF65-F5344CB8AC3E}">
        <p14:creationId xmlns:p14="http://schemas.microsoft.com/office/powerpoint/2010/main" val="18170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428625"/>
            <a:ext cx="8286750" cy="5857875"/>
          </a:xfrm>
        </p:spPr>
      </p:pic>
    </p:spTree>
    <p:extLst>
      <p:ext uri="{BB962C8B-B14F-4D97-AF65-F5344CB8AC3E}">
        <p14:creationId xmlns:p14="http://schemas.microsoft.com/office/powerpoint/2010/main" val="25760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15313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5263"/>
            <a:ext cx="8388350" cy="1262062"/>
          </a:xfr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79475" y="2728913"/>
            <a:ext cx="76533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Рыба, пепси, кефир, фанта, чипсы, геркулес, жирное мясо, подсолнечное масло, торты, «Сникерс», морковь, капуста, шоколадные конфеты, яблоки, груши, хлеб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sz="2200" dirty="0"/>
              <a:t>Полезные продукты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/>
              <a:t>Неполезные 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39332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971550" y="2500313"/>
            <a:ext cx="33321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Рыба,</a:t>
            </a:r>
          </a:p>
          <a:p>
            <a:pPr algn="ctr" eaLnBrk="1" hangingPunct="1"/>
            <a:r>
              <a:rPr lang="ru-RU" altLang="ru-RU" sz="2400" dirty="0"/>
              <a:t>кефир, </a:t>
            </a:r>
          </a:p>
          <a:p>
            <a:pPr algn="ctr" eaLnBrk="1" hangingPunct="1"/>
            <a:r>
              <a:rPr lang="ru-RU" altLang="ru-RU" sz="2400" dirty="0"/>
              <a:t>геркулес,</a:t>
            </a:r>
          </a:p>
          <a:p>
            <a:pPr algn="ctr" eaLnBrk="1" hangingPunct="1"/>
            <a:r>
              <a:rPr lang="ru-RU" altLang="ru-RU" sz="2400" dirty="0"/>
              <a:t>подсолнечное масло,  морковь, </a:t>
            </a:r>
          </a:p>
          <a:p>
            <a:pPr algn="ctr" eaLnBrk="1" hangingPunct="1"/>
            <a:r>
              <a:rPr lang="ru-RU" altLang="ru-RU" sz="2400" dirty="0"/>
              <a:t>капуста, </a:t>
            </a:r>
          </a:p>
          <a:p>
            <a:pPr algn="ctr" eaLnBrk="1" hangingPunct="1"/>
            <a:r>
              <a:rPr lang="ru-RU" altLang="ru-RU" sz="2400" dirty="0"/>
              <a:t>яблоки, </a:t>
            </a:r>
          </a:p>
          <a:p>
            <a:pPr algn="ctr" eaLnBrk="1" hangingPunct="1"/>
            <a:r>
              <a:rPr lang="ru-RU" altLang="ru-RU" sz="2400" dirty="0"/>
              <a:t>груши, </a:t>
            </a:r>
          </a:p>
          <a:p>
            <a:pPr algn="ctr" eaLnBrk="1" hangingPunct="1"/>
            <a:r>
              <a:rPr lang="ru-RU" altLang="ru-RU" sz="2400" dirty="0"/>
              <a:t>хлеб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148263" y="2500313"/>
            <a:ext cx="33321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Пепси, </a:t>
            </a:r>
          </a:p>
          <a:p>
            <a:pPr algn="ctr" eaLnBrk="1" hangingPunct="1"/>
            <a:r>
              <a:rPr lang="ru-RU" altLang="ru-RU" sz="2400" dirty="0"/>
              <a:t>фанта, </a:t>
            </a:r>
          </a:p>
          <a:p>
            <a:pPr algn="ctr" eaLnBrk="1" hangingPunct="1"/>
            <a:r>
              <a:rPr lang="ru-RU" altLang="ru-RU" sz="2400" dirty="0"/>
              <a:t>чипсы, </a:t>
            </a:r>
          </a:p>
          <a:p>
            <a:pPr algn="ctr" eaLnBrk="1" hangingPunct="1"/>
            <a:r>
              <a:rPr lang="ru-RU" altLang="ru-RU" sz="2400" dirty="0"/>
              <a:t>жирное мясо, </a:t>
            </a:r>
          </a:p>
          <a:p>
            <a:pPr algn="ctr" eaLnBrk="1" hangingPunct="1"/>
            <a:r>
              <a:rPr lang="ru-RU" altLang="ru-RU" sz="2400" dirty="0"/>
              <a:t>торты, </a:t>
            </a:r>
          </a:p>
          <a:p>
            <a:pPr algn="ctr" eaLnBrk="1" hangingPunct="1"/>
            <a:r>
              <a:rPr lang="ru-RU" altLang="ru-RU" sz="2400" dirty="0"/>
              <a:t>«Сникерс», шоколадные конфеты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sz="2200"/>
              <a:t>Полезные продукты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/>
              <a:t>Неполезные продукты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5973" y="692696"/>
            <a:ext cx="7715250" cy="6340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Проверим :</a:t>
            </a:r>
          </a:p>
        </p:txBody>
      </p:sp>
    </p:spTree>
    <p:extLst>
      <p:ext uri="{BB962C8B-B14F-4D97-AF65-F5344CB8AC3E}">
        <p14:creationId xmlns:p14="http://schemas.microsoft.com/office/powerpoint/2010/main" val="14759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475</Words>
  <Application>Microsoft Office PowerPoint</Application>
  <PresentationFormat>Экран (4:3)</PresentationFormat>
  <Paragraphs>93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Wingdings 2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Проверим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MNA</cp:lastModifiedBy>
  <cp:revision>15</cp:revision>
  <dcterms:created xsi:type="dcterms:W3CDTF">2014-03-06T17:24:22Z</dcterms:created>
  <dcterms:modified xsi:type="dcterms:W3CDTF">2020-11-02T07:56:53Z</dcterms:modified>
</cp:coreProperties>
</file>