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0" r:id="rId2"/>
    <p:sldId id="291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BE"/>
    <a:srgbClr val="CD5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94635" autoAdjust="0"/>
  </p:normalViewPr>
  <p:slideViewPr>
    <p:cSldViewPr>
      <p:cViewPr>
        <p:scale>
          <a:sx n="77" d="100"/>
          <a:sy n="77" d="100"/>
        </p:scale>
        <p:origin x="-134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J:\Documents\Downloads\&#1043;&#1040;&#1047;&#1060;&#1054;&#1053;&#1044;\&#1055;&#1088;&#1077;&#1079;&#1077;&#1085;&#1090;&#1072;&#1094;&#1080;&#1080;\2011\&#1057;&#1090;&#1072;&#1090;&#1080;&#1089;&#1090;&#1080;&#1082;&#1072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3278820916616194E-2"/>
          <c:y val="0.13019702640236791"/>
          <c:w val="0.90569645577519664"/>
          <c:h val="0.77180224040055112"/>
        </c:manualLayout>
      </c:layout>
      <c:barChart>
        <c:barDir val="col"/>
        <c:grouping val="clustered"/>
        <c:varyColors val="0"/>
        <c:ser>
          <c:idx val="3"/>
          <c:order val="0"/>
          <c:spPr>
            <a:solidFill>
              <a:srgbClr val="0070C0"/>
            </a:solidFill>
          </c:spPr>
          <c:invertIfNegative val="0"/>
          <c:val>
            <c:numRef>
              <c:f>Лист1!$E$6:$J$6</c:f>
              <c:numCache>
                <c:formatCode>0.00%</c:formatCode>
                <c:ptCount val="6"/>
                <c:pt idx="0">
                  <c:v>8.7000000000000022E-2</c:v>
                </c:pt>
                <c:pt idx="1">
                  <c:v>4.6600000000000003E-2</c:v>
                </c:pt>
                <c:pt idx="2">
                  <c:v>4.9800000000002134E-2</c:v>
                </c:pt>
                <c:pt idx="3">
                  <c:v>-4.6000000000000034E-3</c:v>
                </c:pt>
                <c:pt idx="4">
                  <c:v>9.0500000000000747E-2</c:v>
                </c:pt>
                <c:pt idx="5">
                  <c:v>7.6200000000000004E-2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 xmlns:c16="http://schemas.microsoft.com/office/drawing/2014/chart">
                      <c:ext uri="{02D57815-91ED-43cb-92C2-25804820EDAC}">
                        <c15:formulaRef>
                          <c15:sqref>Лист1!$A$6</c15:sqref>
                        </c15:formulaRef>
                      </c:ext>
                    </c:extLst>
                    <c:strCache>
                      <c:ptCount val="1"/>
                      <c:pt idx="0">
                        <c:v>ОПС -ПФ РФ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Лист1!$E$2:$J$2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0-2C90-47F1-A50F-83A44C51AFBC}"/>
            </c:ext>
          </c:extLst>
        </c:ser>
        <c:ser>
          <c:idx val="4"/>
          <c:order val="1"/>
          <c:spPr>
            <a:solidFill>
              <a:srgbClr val="FF0000"/>
            </a:solidFill>
          </c:spPr>
          <c:invertIfNegative val="0"/>
          <c:val>
            <c:numRef>
              <c:f>Лист1!$E$7:$J$7</c:f>
              <c:numCache>
                <c:formatCode>0.00%</c:formatCode>
                <c:ptCount val="6"/>
                <c:pt idx="0">
                  <c:v>0.15480000000000024</c:v>
                </c:pt>
                <c:pt idx="1">
                  <c:v>0.16350000000000395</c:v>
                </c:pt>
                <c:pt idx="2">
                  <c:v>3.8700000000000005E-2</c:v>
                </c:pt>
                <c:pt idx="3" formatCode="0%">
                  <c:v>0</c:v>
                </c:pt>
                <c:pt idx="4">
                  <c:v>0.22600000000000395</c:v>
                </c:pt>
                <c:pt idx="5">
                  <c:v>9.2600000000000224E-2</c:v>
                </c:pt>
              </c:numCache>
            </c:numRef>
          </c:val>
          <c:extLst xmlns:c16r2="http://schemas.microsoft.com/office/drawing/2015/06/chart">
            <c:ext xmlns:c15="http://schemas.microsoft.com/office/drawing/2012/chart" uri="{02D57815-91ED-43cb-92C2-25804820EDAC}">
              <c15:filteredSeriesTitle>
                <c15:tx>
                  <c:strRef>
                    <c:extLst xmlns:c16="http://schemas.microsoft.com/office/drawing/2014/chart">
                      <c:ext uri="{02D57815-91ED-43cb-92C2-25804820EDAC}">
                        <c15:formulaRef>
                          <c15:sqref>Лист1!$A$7</c15:sqref>
                        </c15:formulaRef>
                      </c:ext>
                    </c:extLst>
                    <c:strCache>
                      <c:ptCount val="1"/>
                      <c:pt idx="0">
                        <c:v>ОПС - НПФ "ГАЗФОНД"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Лист1!$E$2:$J$2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1-2C90-47F1-A50F-83A44C51AF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361728"/>
        <c:axId val="38805888"/>
      </c:barChart>
      <c:catAx>
        <c:axId val="38361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ru-RU"/>
          </a:p>
        </c:txPr>
        <c:crossAx val="38805888"/>
        <c:crosses val="autoZero"/>
        <c:auto val="1"/>
        <c:lblAlgn val="ctr"/>
        <c:lblOffset val="100"/>
        <c:tickLblSkip val="1"/>
        <c:noMultiLvlLbl val="0"/>
      </c:catAx>
      <c:valAx>
        <c:axId val="38805888"/>
        <c:scaling>
          <c:orientation val="minMax"/>
          <c:min val="-1.0000000000000083E-2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8361728"/>
        <c:crosses val="autoZero"/>
        <c:crossBetween val="between"/>
        <c:majorUnit val="4.0000000000000112E-2"/>
      </c:valAx>
    </c:plotArea>
    <c:legend>
      <c:legendPos val="t"/>
      <c:layout>
        <c:manualLayout>
          <c:xMode val="edge"/>
          <c:yMode val="edge"/>
          <c:x val="9.6314443358815768E-2"/>
          <c:y val="1.6298021950569525E-2"/>
          <c:w val="0.74654386267415518"/>
          <c:h val="8.9864341425172897E-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545C8-1EA1-425A-8C9C-88FDAF570457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5FF2C-6140-48CA-94A9-38249FF220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011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EE11A1ED-65EA-435E-B1BB-AB83E07397D0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303" tIns="45651" rIns="91303" bIns="45651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729B5687-3B78-4D54-9487-064510A474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0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9B5687-3B78-4D54-9487-064510A4747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81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765F0-EF90-42A2-844E-D8DD9884056E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31505-D3DA-41FE-8780-AC45A5BE8B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hyperlink" Target="http://www.gosuslugi.ru/" TargetMode="External"/><Relationship Id="rId4" Type="http://schemas.openxmlformats.org/officeDocument/2006/relationships/hyperlink" Target="http://www.pfrf.ru/files/branches/kuzbass/Zastrah_litso/zapros_schet_zastrah_litso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Диаграмма 26"/>
          <p:cNvGraphicFramePr/>
          <p:nvPr/>
        </p:nvGraphicFramePr>
        <p:xfrm>
          <a:off x="-407988" y="-407988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208" name="Изображение 1" descr="persent p2-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9" name="Text Box 6"/>
          <p:cNvSpPr txBox="1">
            <a:spLocks noChangeArrowheads="1"/>
          </p:cNvSpPr>
          <p:nvPr/>
        </p:nvSpPr>
        <p:spPr bwMode="auto">
          <a:xfrm>
            <a:off x="1908175" y="404962"/>
            <a:ext cx="647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Обязательное пенсионное страхование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5"/>
          <p:cNvSpPr txBox="1"/>
          <p:nvPr/>
        </p:nvSpPr>
        <p:spPr>
          <a:xfrm>
            <a:off x="1259632" y="1403343"/>
            <a:ext cx="7056784" cy="461665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endParaRPr lang="ru-RU" sz="15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endParaRPr lang="ru-RU" sz="15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188640"/>
            <a:ext cx="889007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Скругленный прямоугольник 8"/>
          <p:cNvSpPr>
            <a:spLocks/>
          </p:cNvSpPr>
          <p:nvPr/>
        </p:nvSpPr>
        <p:spPr bwMode="auto">
          <a:xfrm flipH="1">
            <a:off x="467544" y="1700808"/>
            <a:ext cx="1728192" cy="136815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Arial Narrow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ВЗНОСЫ РАБОТОДАТЕЛЯ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В ПФР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>
              <a:latin typeface="Arial Narrow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НА СНИЛС</a:t>
            </a:r>
            <a:r>
              <a:rPr lang="ru-RU" sz="14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1</a:t>
            </a:r>
            <a:endParaRPr kumimoji="0" lang="ru-RU" sz="1400" b="1" i="0" u="none" strike="noStrike" cap="none" normalizeH="0" baseline="30000" dirty="0">
              <a:ln>
                <a:noFill/>
              </a:ln>
              <a:effectLst/>
              <a:latin typeface="Arial Narrow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Скругленный прямоугольник 8"/>
          <p:cNvSpPr>
            <a:spLocks/>
          </p:cNvSpPr>
          <p:nvPr/>
        </p:nvSpPr>
        <p:spPr bwMode="auto">
          <a:xfrm flipH="1">
            <a:off x="2771800" y="1340768"/>
            <a:ext cx="1584176" cy="936104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С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ТРАХОВАЯ ПЕНСИЯ</a:t>
            </a:r>
            <a:r>
              <a:rPr lang="ru-RU" sz="14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 </a:t>
            </a:r>
          </a:p>
        </p:txBody>
      </p:sp>
      <p:sp>
        <p:nvSpPr>
          <p:cNvPr id="1028" name="Скругленный прямоугольник 8"/>
          <p:cNvSpPr>
            <a:spLocks/>
          </p:cNvSpPr>
          <p:nvPr/>
        </p:nvSpPr>
        <p:spPr bwMode="auto">
          <a:xfrm flipH="1">
            <a:off x="2771800" y="2636912"/>
            <a:ext cx="1584180" cy="936104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Arial Narrow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rgbClr val="4F81BD"/>
              </a:solidFill>
              <a:effectLst/>
              <a:latin typeface="Arial Narrow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>
              <a:solidFill>
                <a:srgbClr val="4F81BD"/>
              </a:solidFill>
              <a:latin typeface="Arial Narrow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НАКОПИТЕЛЬНАЯ ПЕНСИЯ</a:t>
            </a:r>
            <a:r>
              <a:rPr lang="ru-RU" sz="14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3,8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</a:rPr>
              <a:t>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  <a:sym typeface="Wingdings" pitchFamily="2" charset="2"/>
              </a:rPr>
              <a:t>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effectLst/>
                <a:latin typeface="Arial Narrow" pitchFamily="34" charset="0"/>
                <a:sym typeface="Wingdings" pitchFamily="2" charset="2"/>
              </a:rPr>
              <a:t> </a:t>
            </a:r>
            <a:r>
              <a:rPr lang="ru-RU" sz="1400" b="1" dirty="0">
                <a:latin typeface="Arial Narrow" pitchFamily="34" charset="0"/>
                <a:sym typeface="Wingdings" pitchFamily="2" charset="2"/>
              </a:rPr>
              <a:t>ИПК</a:t>
            </a:r>
            <a:r>
              <a:rPr lang="ru-RU" sz="1400" baseline="30000" dirty="0">
                <a:latin typeface="Arial Narrow" pitchFamily="34" charset="0"/>
                <a:cs typeface="Arial" pitchFamily="34" charset="0"/>
                <a:sym typeface="Wingdings" pitchFamily="2" charset="2"/>
              </a:rPr>
              <a:t>9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400" b="1" i="0" u="none" strike="noStrike" cap="none" normalizeH="0" baseline="30000" dirty="0">
              <a:ln>
                <a:noFill/>
              </a:ln>
              <a:solidFill>
                <a:srgbClr val="7F7F7F"/>
              </a:solidFill>
              <a:effectLst/>
              <a:latin typeface="Arial Narrow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>
              <a:ln>
                <a:noFill/>
              </a:ln>
              <a:solidFill>
                <a:srgbClr val="595959"/>
              </a:solidFill>
              <a:effectLst/>
              <a:latin typeface="Arial Narrow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Скругленный прямоугольник 8"/>
          <p:cNvSpPr>
            <a:spLocks/>
          </p:cNvSpPr>
          <p:nvPr/>
        </p:nvSpPr>
        <p:spPr bwMode="auto">
          <a:xfrm flipH="1">
            <a:off x="4716016" y="1412776"/>
            <a:ext cx="1008112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БАЛЛЫ</a:t>
            </a:r>
            <a:r>
              <a:rPr lang="ru-RU" sz="1000" baseline="30000" dirty="0">
                <a:latin typeface="Arial Narrow" pitchFamily="34" charset="0"/>
                <a:cs typeface="Arial" pitchFamily="34" charset="0"/>
              </a:rPr>
              <a:t>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000" baseline="30000" dirty="0">
              <a:latin typeface="Arial Narrow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baseline="30000" dirty="0">
                <a:latin typeface="Arial Narrow" pitchFamily="34" charset="0"/>
                <a:cs typeface="Arial" pitchFamily="34" charset="0"/>
              </a:rPr>
              <a:t>Страховая пенсия в 2018г. =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baseline="30000" dirty="0">
                <a:latin typeface="Arial Narrow" pitchFamily="34" charset="0"/>
                <a:cs typeface="Arial" pitchFamily="34" charset="0"/>
              </a:rPr>
              <a:t>4 982,90 руб. + кол-во баллов х 81,49 руб.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600" b="0" i="0" u="none" strike="noStrike" cap="none" normalizeH="0" baseline="30000" dirty="0">
              <a:ln>
                <a:noFill/>
              </a:ln>
              <a:solidFill>
                <a:srgbClr val="7F7F7F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8"/>
          <p:cNvSpPr>
            <a:spLocks/>
          </p:cNvSpPr>
          <p:nvPr/>
        </p:nvSpPr>
        <p:spPr bwMode="auto">
          <a:xfrm flipH="1">
            <a:off x="4716016" y="2636912"/>
            <a:ext cx="1008112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РУБЛИ</a:t>
            </a:r>
            <a:r>
              <a:rPr lang="ru-RU" sz="1400" baseline="30000" dirty="0">
                <a:latin typeface="Arial Narrow" pitchFamily="34" charset="0"/>
                <a:cs typeface="Arial" pitchFamily="34" charset="0"/>
              </a:rPr>
              <a:t>3,4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30000" dirty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000" baseline="30000" dirty="0">
                <a:latin typeface="Arial Narrow" pitchFamily="34" charset="0"/>
                <a:cs typeface="Arial" pitchFamily="34" charset="0"/>
              </a:rPr>
              <a:t>сумма накоплений/246 (выплата пожизненно) или единовременно (если &lt; 5%)</a:t>
            </a:r>
            <a:endParaRPr kumimoji="0" lang="ru-RU" sz="1000" b="0" i="0" u="none" strike="noStrike" cap="none" normalizeH="0" baseline="30000" dirty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8"/>
          <p:cNvSpPr>
            <a:spLocks/>
          </p:cNvSpPr>
          <p:nvPr/>
        </p:nvSpPr>
        <p:spPr bwMode="auto">
          <a:xfrm flipH="1">
            <a:off x="7740352" y="2420888"/>
            <a:ext cx="936104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ВЭБ, УК</a:t>
            </a:r>
            <a:endParaRPr kumimoji="0" lang="ru-RU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6" name="Скругленный прямоугольник 8"/>
          <p:cNvSpPr>
            <a:spLocks/>
          </p:cNvSpPr>
          <p:nvPr/>
        </p:nvSpPr>
        <p:spPr bwMode="auto">
          <a:xfrm flipH="1">
            <a:off x="7740352" y="3429000"/>
            <a:ext cx="936104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НПФ</a:t>
            </a:r>
            <a:r>
              <a:rPr lang="ru-RU" sz="1400" baseline="30000" dirty="0">
                <a:latin typeface="Arial Narrow" pitchFamily="34" charset="0"/>
                <a:cs typeface="Arial" pitchFamily="34" charset="0"/>
              </a:rPr>
              <a:t>5,6,7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7" name="Скругленный прямоугольник 8"/>
          <p:cNvSpPr>
            <a:spLocks/>
          </p:cNvSpPr>
          <p:nvPr/>
        </p:nvSpPr>
        <p:spPr bwMode="auto">
          <a:xfrm flipH="1">
            <a:off x="6228184" y="1412776"/>
            <a:ext cx="936104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>
                <a:latin typeface="Arial Narrow" pitchFamily="34" charset="0"/>
              </a:rPr>
              <a:t>«ОБЩИЙ КОТЕЛ» ВЫПЛАТ</a:t>
            </a:r>
            <a:endParaRPr kumimoji="0" lang="ru-RU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8" name="Скругленный прямоугольник 8"/>
          <p:cNvSpPr>
            <a:spLocks/>
          </p:cNvSpPr>
          <p:nvPr/>
        </p:nvSpPr>
        <p:spPr bwMode="auto">
          <a:xfrm flipH="1">
            <a:off x="6228184" y="2636912"/>
            <a:ext cx="936104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ЛИЦЕВОЙ СЧЕТ</a:t>
            </a:r>
            <a:r>
              <a:rPr lang="ru-RU" sz="1400" baseline="30000" dirty="0">
                <a:latin typeface="Arial Narrow" pitchFamily="34" charset="0"/>
                <a:cs typeface="Arial" pitchFamily="34" charset="0"/>
              </a:rPr>
              <a:t>7</a:t>
            </a:r>
            <a:endParaRPr kumimoji="0" lang="ru-RU" sz="14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9" name="Скругленный прямоугольник 8"/>
          <p:cNvSpPr>
            <a:spLocks/>
          </p:cNvSpPr>
          <p:nvPr/>
        </p:nvSpPr>
        <p:spPr bwMode="auto">
          <a:xfrm flipH="1">
            <a:off x="7740352" y="1412776"/>
            <a:ext cx="936104" cy="93610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Arial Narrow" pitchFamily="34" charset="0"/>
              </a:rPr>
              <a:t>ПФР</a:t>
            </a:r>
            <a:endParaRPr kumimoji="0" lang="ru-RU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3508" y="4725143"/>
            <a:ext cx="8784976" cy="206210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Федеральный закон №167-ФЗ  от 15.12.2001 г. «Об обязательном пенсионном страховании в Российской Федерации»</a:t>
            </a:r>
            <a:endParaRPr lang="ru-RU" sz="900" b="1" dirty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Федеральный закон от 28.12.2013 N 400-ФЗ (ред. от 19.12.2016) "О страховых пенсиях" </a:t>
            </a:r>
            <a:endParaRPr lang="ru-RU" sz="900" b="1" dirty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Федеральный закон № 424-ФЗ от 28.12.2013 г 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 накопительной пенсии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  </a:t>
            </a:r>
            <a:endParaRPr lang="ru-RU" sz="900" dirty="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Федеральный закон №111-ФЗ от 24.07.2002 г.  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«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Об инвестировании средств для финансирования накопительной части трудовой пенсии в Российской Федерации» </a:t>
            </a:r>
            <a:endParaRPr lang="ru-RU" sz="9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Федеральный закон № 75-ФЗ от 07.05.1998 г. 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«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О негосударственных пенсионных фондах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»</a:t>
            </a:r>
            <a:endParaRPr lang="ru-RU" sz="900" dirty="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Приказ Минтруда России РФ от 3 июня 2013 г. № 238н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об 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утверждении формы типового договора об обязательном пенсионном страховании между негосударственным пенсионным фондом (НПФ) и застрахованным лицом</a:t>
            </a:r>
            <a:endParaRPr lang="ru-RU" sz="9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7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Федеральный закон № 422-ФЗ от 28.12.2013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 г.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 «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 гарантировании 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 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прав застрахованных лиц в системе обязательного пенсионного страхования Российской Федерации при формировании и инвестировании средств пенсионных накоплений, установлении и осуществлении выплат за счет средств пенсионных накоплений</a:t>
            </a:r>
            <a:r>
              <a:rPr lang="ru-RU" sz="900" dirty="0">
                <a:ea typeface="Times New Roman" pitchFamily="18" charset="0"/>
                <a:cs typeface="Arial" pitchFamily="34" charset="0"/>
              </a:rPr>
              <a:t>»</a:t>
            </a:r>
            <a:endParaRPr lang="ru-RU" sz="9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8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Федеральный закон № 351-ФЗ от 04.12.2013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 г.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 «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 внесении изменений в отдельные законодательные акты РФ по вопросам обязательного пенсионного страхования в части права выбора застрахованными лицами варианта пенсионного обеспечения</a:t>
            </a:r>
            <a:r>
              <a:rPr lang="ru-RU" sz="900" dirty="0">
                <a:ea typeface="Times New Roman" pitchFamily="18" charset="0"/>
                <a:cs typeface="Times New Roman" pitchFamily="18" charset="0"/>
              </a:rPr>
              <a:t>»</a:t>
            </a:r>
            <a:endParaRPr lang="ru-RU" sz="900" dirty="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900" baseline="300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9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Проект концепции ИПК, </a:t>
            </a:r>
            <a:r>
              <a:rPr lang="ru-RU" sz="900" dirty="0" err="1">
                <a:latin typeface="Arial Narrow" pitchFamily="34" charset="0"/>
                <a:ea typeface="Times New Roman" pitchFamily="18" charset="0"/>
                <a:cs typeface="Arial" pitchFamily="34" charset="0"/>
              </a:rPr>
              <a:t>разраб</a:t>
            </a:r>
            <a:r>
              <a:rPr lang="ru-RU" sz="900" dirty="0">
                <a:latin typeface="Arial Narrow" pitchFamily="34" charset="0"/>
                <a:ea typeface="Times New Roman" pitchFamily="18" charset="0"/>
                <a:cs typeface="Arial" pitchFamily="34" charset="0"/>
              </a:rPr>
              <a:t>. </a:t>
            </a:r>
            <a:endParaRPr lang="ru-RU" sz="900" dirty="0">
              <a:latin typeface="Times New Roman"/>
              <a:ea typeface="Times New Roman" pitchFamily="18" charset="0"/>
              <a:cs typeface="Times New Roman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endParaRPr lang="en-US" sz="1000" dirty="0">
              <a:latin typeface="Arial Narrow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sz="1000" b="1" dirty="0">
                <a:latin typeface="Arial Narrow" pitchFamily="34" charset="0"/>
                <a:cs typeface="Arial" pitchFamily="34" charset="0"/>
              </a:rPr>
              <a:t>Специалист по работе с клиентами АО «НПФ ГАЗФОНД пенсионные накопления» </a:t>
            </a:r>
            <a:r>
              <a:rPr lang="ru-RU" sz="1000" b="1" dirty="0" smtClean="0">
                <a:latin typeface="Arial Narrow" pitchFamily="34" charset="0"/>
                <a:cs typeface="Arial" pitchFamily="34" charset="0"/>
              </a:rPr>
              <a:t>Бауэр  Татьяна Владимировна, тел.+7 911-120-15-18</a:t>
            </a:r>
            <a:endParaRPr lang="ru-RU" sz="1000" b="1" dirty="0">
              <a:latin typeface="Arial" pitchFamily="34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2267744" y="1772816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267744" y="2636912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355976" y="18448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355976" y="30689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796136" y="18448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724128" y="314096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236296" y="184482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7236296" y="2852936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7236296" y="3140968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8"/>
          <p:cNvSpPr>
            <a:spLocks/>
          </p:cNvSpPr>
          <p:nvPr/>
        </p:nvSpPr>
        <p:spPr bwMode="auto">
          <a:xfrm flipH="1">
            <a:off x="3491880" y="3717032"/>
            <a:ext cx="2016224" cy="43204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srgbClr val="4F81BD"/>
              </a:solidFill>
              <a:latin typeface="Arial Narrow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latin typeface="Arial Narrow" pitchFamily="34" charset="0"/>
              </a:rPr>
              <a:t>1967 г.р. и моложе</a:t>
            </a:r>
            <a:endParaRPr lang="ru-RU" sz="1100" baseline="30000" dirty="0">
              <a:latin typeface="Arial Narrow" pitchFamily="34" charset="0"/>
              <a:cs typeface="Arial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30000" dirty="0">
              <a:ln>
                <a:noFill/>
              </a:ln>
              <a:solidFill>
                <a:srgbClr val="7F7F7F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5580112" y="393305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8"/>
          <p:cNvSpPr>
            <a:spLocks/>
          </p:cNvSpPr>
          <p:nvPr/>
        </p:nvSpPr>
        <p:spPr bwMode="auto">
          <a:xfrm flipH="1">
            <a:off x="6084168" y="3717032"/>
            <a:ext cx="1080120" cy="43204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latin typeface="Arial Narrow" pitchFamily="34" charset="0"/>
              </a:rPr>
              <a:t>2002 - 2013 г.г. </a:t>
            </a:r>
            <a:endParaRPr kumimoji="0" lang="ru-RU" sz="1200" b="0" i="0" u="none" strike="noStrike" cap="none" normalizeH="0" baseline="30000" dirty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5" name="Скругленный прямоугольник 8"/>
          <p:cNvSpPr>
            <a:spLocks/>
          </p:cNvSpPr>
          <p:nvPr/>
        </p:nvSpPr>
        <p:spPr bwMode="auto">
          <a:xfrm flipH="1">
            <a:off x="3491880" y="4293096"/>
            <a:ext cx="2016224" cy="43204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ru-RU" sz="1200" b="1" dirty="0">
              <a:solidFill>
                <a:srgbClr val="4F81BD"/>
              </a:solidFill>
              <a:latin typeface="Arial Narrow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latin typeface="Arial Narrow" pitchFamily="34" charset="0"/>
              </a:rPr>
              <a:t>Жен 1957, Муж. 1953–1966 г.р.</a:t>
            </a:r>
            <a:endParaRPr lang="ru-RU" sz="1100" baseline="30000" dirty="0">
              <a:latin typeface="Arial Narrow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30000" dirty="0">
              <a:ln>
                <a:noFill/>
              </a:ln>
              <a:solidFill>
                <a:srgbClr val="7F7F7F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>
            <a:off x="5580112" y="450912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Скругленный прямоугольник 8"/>
          <p:cNvSpPr>
            <a:spLocks/>
          </p:cNvSpPr>
          <p:nvPr/>
        </p:nvSpPr>
        <p:spPr bwMode="auto">
          <a:xfrm flipH="1">
            <a:off x="6084168" y="4293096"/>
            <a:ext cx="1080120" cy="43204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25400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latin typeface="Arial Narrow" pitchFamily="34" charset="0"/>
              </a:rPr>
              <a:t>2002 - 2004 г.г.</a:t>
            </a:r>
            <a:endParaRPr kumimoji="0" lang="ru-RU" sz="1200" b="0" i="0" u="none" strike="noStrike" cap="none" normalizeH="0" baseline="30000" dirty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3131840" y="393305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131840" y="45091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3131840" y="450912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3131840" y="3573016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Изображение 1" descr="persent p2-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22337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информирования о состоянии лицевого счета застрахованного лица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выписка ПФР)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107504" y="1196975"/>
            <a:ext cx="4365947" cy="5472383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ПФР не будет больше рассылать «письма счастья» - извещения о состоянии индивидуальных лицевых счетов в системе обязательного пенсионного страхования за предыдущий год.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base">
              <a:buNone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base"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 2013 года, россияне могут самостоятельно получить информацию о состоянии индивидуального лицевого счета одним из нескольких способов: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base">
              <a:buNone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182563" algn="just" fontAlgn="base">
              <a:buFont typeface="Wingdings" panose="05000000000000000000" pitchFamily="2" charset="2"/>
              <a:buChar char="ü"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Получить выписку из индивидуального лицевого счета </a:t>
            </a:r>
            <a:r>
              <a:rPr lang="ru-RU" sz="800" b="1" i="1" u="sng" dirty="0">
                <a:latin typeface="Arial" panose="020B0604020202020204" pitchFamily="34" charset="0"/>
                <a:cs typeface="Arial" panose="020B0604020202020204" pitchFamily="34" charset="0"/>
                <a:hlinkClick r:id="rId4" tooltip="заявление зл"/>
              </a:rPr>
              <a:t>по заявлению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гражданина, обратившись лично в территориальный орган ПФР,  предъявив страховое свидетельство обязательного пенсионного страхования и документ, удостоверяющий личность (паспорт) (информирование на бумажном носителе);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182563" algn="just" fontAlgn="base">
              <a:buFont typeface="Wingdings" panose="05000000000000000000" pitchFamily="2" charset="2"/>
              <a:buChar char="ü"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Получить выписку из индивидуального лицевого счета, которая может быть сформирована и направлена заказным почтовым отправлением по заявлению  гражданина в территориальный орган ПФР. К запросу прилагаются копии страхового свидетельства и документа, удостоверяющего личность (паспорт), заверенные нотариально в установленном законодательством порядке (информирование на бумажном носителе);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182563" algn="just" fontAlgn="base">
              <a:buFont typeface="Wingdings" panose="05000000000000000000" pitchFamily="2" charset="2"/>
              <a:buChar char="ü"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Через единый портал государственных и муниципальных услуг </a:t>
            </a:r>
            <a:r>
              <a:rPr lang="ru-RU" sz="800" i="1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http://www.gosuslugi.ru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. Для авторизации на портале необходимо ввести страховой номер индивидуального лицевого счета (СНИЛС), выданный Пенсионным фондом Российской Федерации и пароль, полученный после регистрации на портале (информирование в электронной форме);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182563" algn="just" fontAlgn="base">
              <a:buFont typeface="Wingdings" panose="05000000000000000000" pitchFamily="2" charset="2"/>
              <a:buChar char="ü"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Получить выписку из индивидуального лицевого счета в  многофункциональном центре предоставления государственных (муниципальных) услуг (МФЦ), если территориальный орган ПФР заключил Соглашение с МФЦ о предоставлении государственной  услуги «Информирование застрахованных лиц о состоянии их индивидуальных лицевых счетов в системе обязательного пенсионного страхования». Для получения выписки необходимо обратиться с заявлением  о получении  сведений о состоянии индивидуального лицевого счета в МФЦ (информирование на бумажном носителе);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2563" algn="just">
              <a:buFont typeface="Wingdings" panose="05000000000000000000" pitchFamily="2" charset="2"/>
              <a:buChar char="ü"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Получить информацию о состоянии индивидуального лицевого счета возможно через </a:t>
            </a:r>
            <a:r>
              <a:rPr lang="ru-RU" sz="800" i="1" u="sng" dirty="0">
                <a:latin typeface="Arial" panose="020B0604020202020204" pitchFamily="34" charset="0"/>
                <a:cs typeface="Arial" panose="020B0604020202020204" pitchFamily="34" charset="0"/>
              </a:rPr>
              <a:t>кредитные организации, с которыми ПФР заключил соглашения об информировании застрахованных лиц о состоянии их индивидуальных лицевых счетов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 (ОАО «Сбербанк России», ОАО «Банк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Уралсиб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», «Газпромбанк» (ОАО), ОАО «Банк Москвы», Банк ВТБ 24 (ЗАО). Извещение ПФР о состоянии индивидуального лицевого счета может быть получено через </a:t>
            </a:r>
            <a:r>
              <a:rPr lang="ru-RU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операциониста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или через банкоматы указанных кредитных организаций (информирование на бумажном носителе), а также через терминалы или интернет-банкинг (информирование в электронной форме). Для получения информации ПФР гражданам – клиентам этих кредитных организаций необходимо обратиться с заявлением  о получении  сведений о состоянии индивидуального лицевого счета в территориальные подразделения этих кредитных организаций. 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>
          <a:xfrm>
            <a:off x="4645025" y="1196976"/>
            <a:ext cx="4319463" cy="547238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info01_01_20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475" y="1175657"/>
            <a:ext cx="4462501" cy="549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92830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12887</TotalTime>
  <Words>185</Words>
  <Application>Microsoft Office PowerPoint</Application>
  <PresentationFormat>Экран (4:3)</PresentationFormat>
  <Paragraphs>52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Способы информирования о состоянии лицевого счета застрахованного лица (выписка ПФР)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Обязательное пенсионное страхование  О том, что важно было знать ещё вчера!  (причины изменений пенсионного законодательства, этапы, основные направления в области обязательного пенсионного страхования)</dc:title>
  <dc:creator>Мшенецкий Эдуард Михайлович</dc:creator>
  <cp:lastModifiedBy>Наташа</cp:lastModifiedBy>
  <cp:revision>692</cp:revision>
  <cp:lastPrinted>2018-04-18T13:14:41Z</cp:lastPrinted>
  <dcterms:created xsi:type="dcterms:W3CDTF">2014-07-14T05:49:45Z</dcterms:created>
  <dcterms:modified xsi:type="dcterms:W3CDTF">2018-12-20T17:07:48Z</dcterms:modified>
</cp:coreProperties>
</file>