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8" r:id="rId2"/>
    <p:sldId id="264" r:id="rId3"/>
    <p:sldId id="263" r:id="rId4"/>
    <p:sldId id="262" r:id="rId5"/>
    <p:sldId id="275" r:id="rId6"/>
    <p:sldId id="276" r:id="rId7"/>
    <p:sldId id="316" r:id="rId8"/>
    <p:sldId id="261" r:id="rId9"/>
    <p:sldId id="260" r:id="rId10"/>
    <p:sldId id="277" r:id="rId11"/>
    <p:sldId id="270" r:id="rId12"/>
    <p:sldId id="271" r:id="rId13"/>
    <p:sldId id="279" r:id="rId14"/>
    <p:sldId id="280" r:id="rId15"/>
    <p:sldId id="265" r:id="rId16"/>
    <p:sldId id="307" r:id="rId17"/>
    <p:sldId id="291" r:id="rId18"/>
    <p:sldId id="293" r:id="rId19"/>
    <p:sldId id="317" r:id="rId20"/>
    <p:sldId id="294" r:id="rId21"/>
    <p:sldId id="298" r:id="rId22"/>
    <p:sldId id="318" r:id="rId23"/>
    <p:sldId id="302" r:id="rId24"/>
    <p:sldId id="304" r:id="rId25"/>
    <p:sldId id="308" r:id="rId26"/>
    <p:sldId id="314" r:id="rId27"/>
    <p:sldId id="315" r:id="rId28"/>
    <p:sldId id="312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434" autoAdjust="0"/>
  </p:normalViewPr>
  <p:slideViewPr>
    <p:cSldViewPr>
      <p:cViewPr varScale="1">
        <p:scale>
          <a:sx n="109" d="100"/>
          <a:sy n="109" d="100"/>
        </p:scale>
        <p:origin x="83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AC4DE-DAD6-46D4-B043-92B913C8A3D5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AFCCD-D8D1-45F5-81B6-AB07F7919C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174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93C8C86-4536-4076-BF1B-6849FCC4D08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899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2267116-874C-4202-900A-17CFFC20473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819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911CA53-EA2D-498A-81D4-CB3354618955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58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750C3FA-87FE-4462-A1B7-4F05F93ACE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280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BEFF585-306D-4AA8-B3C3-8D77D0EC1F8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795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5077766-F4EE-442B-BA6A-4196E471D3AA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335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02.11.2020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  <p:grpSp>
        <p:nvGrpSpPr>
          <p:cNvPr id="9" name="Группа 8"/>
          <p:cNvGrpSpPr/>
          <p:nvPr userDrawn="1"/>
        </p:nvGrpSpPr>
        <p:grpSpPr>
          <a:xfrm>
            <a:off x="2915816" y="3356992"/>
            <a:ext cx="3024336" cy="3174603"/>
            <a:chOff x="3059832" y="3068960"/>
            <a:chExt cx="3373536" cy="3390627"/>
          </a:xfrm>
        </p:grpSpPr>
        <p:pic>
          <p:nvPicPr>
            <p:cNvPr id="10" name="Рисунок 1" descr="1.png"/>
            <p:cNvPicPr>
              <a:picLocks noChangeAspect="1"/>
            </p:cNvPicPr>
            <p:nvPr userDrawn="1"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3275856" y="3573016"/>
              <a:ext cx="493216" cy="472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Рисунок 2" descr="2.png"/>
            <p:cNvPicPr>
              <a:picLocks noChangeAspect="1"/>
            </p:cNvPicPr>
            <p:nvPr userDrawn="1"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5724128" y="3717032"/>
              <a:ext cx="493216" cy="472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Рисунок 3" descr="3.png"/>
            <p:cNvPicPr>
              <a:picLocks noChangeAspect="1"/>
            </p:cNvPicPr>
            <p:nvPr userDrawn="1"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5076056" y="3068960"/>
              <a:ext cx="463266" cy="444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Рисунок 4" descr="4.png"/>
            <p:cNvPicPr>
              <a:picLocks noChangeAspect="1"/>
            </p:cNvPicPr>
            <p:nvPr userDrawn="1"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4067944" y="3068960"/>
              <a:ext cx="493216" cy="472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Рисунок 5" descr="5.png"/>
            <p:cNvPicPr>
              <a:picLocks noChangeAspect="1"/>
            </p:cNvPicPr>
            <p:nvPr userDrawn="1"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5940152" y="4581128"/>
              <a:ext cx="493216" cy="472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Рисунок 6" descr="6.png"/>
            <p:cNvPicPr>
              <a:picLocks noChangeAspect="1"/>
            </p:cNvPicPr>
            <p:nvPr userDrawn="1"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3059832" y="4437112"/>
              <a:ext cx="493216" cy="472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Рисунок 16" descr="95181562_large_3.png"/>
            <p:cNvPicPr>
              <a:picLocks noChangeAspect="1"/>
            </p:cNvPicPr>
            <p:nvPr userDrawn="1"/>
          </p:nvPicPr>
          <p:blipFill>
            <a:blip r:embed="rId8" cstate="screen"/>
            <a:stretch>
              <a:fillRect/>
            </a:stretch>
          </p:blipFill>
          <p:spPr>
            <a:xfrm>
              <a:off x="3491880" y="3789040"/>
              <a:ext cx="2670547" cy="2670547"/>
            </a:xfrm>
            <a:prstGeom prst="rect">
              <a:avLst/>
            </a:prstGeom>
          </p:spPr>
        </p:pic>
      </p:grpSp>
      <p:pic>
        <p:nvPicPr>
          <p:cNvPr id="1026" name="Picture 2" descr="D:\Лидия\шаблоны\Авторские шаблоны\мои блёстки\Безимени-4.png"/>
          <p:cNvPicPr>
            <a:picLocks noChangeAspect="1" noChangeArrowheads="1"/>
          </p:cNvPicPr>
          <p:nvPr userDrawn="1"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0" y="0"/>
            <a:ext cx="4332287" cy="6858000"/>
          </a:xfrm>
          <a:prstGeom prst="rect">
            <a:avLst/>
          </a:prstGeom>
          <a:noFill/>
        </p:spPr>
      </p:pic>
      <p:pic>
        <p:nvPicPr>
          <p:cNvPr id="18" name="Picture 2" descr="D:\Лидия\шаблоны\Авторские шаблоны\мои блёстки\Безимени-4.png"/>
          <p:cNvPicPr>
            <a:picLocks noChangeAspect="1" noChangeArrowheads="1"/>
          </p:cNvPicPr>
          <p:nvPr userDrawn="1"/>
        </p:nvPicPr>
        <p:blipFill>
          <a:blip r:embed="rId9" cstate="screen"/>
          <a:srcRect/>
          <a:stretch>
            <a:fillRect/>
          </a:stretch>
        </p:blipFill>
        <p:spPr bwMode="auto">
          <a:xfrm flipH="1">
            <a:off x="4811711" y="0"/>
            <a:ext cx="4332287" cy="685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02.11.2020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02.11.2020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02.11.2020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02.11.2020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02.11.2020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02.11.2020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02.11.2020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02.11.2020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02.11.2020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AE622D7-89E5-4B49-AAF1-1CA8B1CA110E}" type="datetimeFigureOut">
              <a:rPr lang="ru-RU">
                <a:solidFill>
                  <a:prstClr val="black"/>
                </a:solidFill>
              </a:rPr>
              <a:pPr/>
              <a:t>02.11.2020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33C72-622A-4391-BAAF-CC450CB1EE60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CA0FCD7-FEF9-4963-B2D7-86EA891B122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22713728"/>
      </p:ext>
    </p:extLst>
  </p:cSld>
  <p:clrMapOvr>
    <a:masterClrMapping/>
  </p:clrMapOvr>
  <p:transition>
    <p:strips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/>
          <p:cNvGrpSpPr/>
          <p:nvPr userDrawn="1"/>
        </p:nvGrpSpPr>
        <p:grpSpPr>
          <a:xfrm>
            <a:off x="2915816" y="3356992"/>
            <a:ext cx="3024336" cy="3174603"/>
            <a:chOff x="3059832" y="3068960"/>
            <a:chExt cx="3373536" cy="3390627"/>
          </a:xfrm>
        </p:grpSpPr>
        <p:pic>
          <p:nvPicPr>
            <p:cNvPr id="12" name="Рисунок 1" descr="1.png"/>
            <p:cNvPicPr>
              <a:picLocks noChangeAspect="1"/>
            </p:cNvPicPr>
            <p:nvPr userDrawn="1"/>
          </p:nvPicPr>
          <p:blipFill>
            <a:blip r:embed="rId14" cstate="screen"/>
            <a:srcRect/>
            <a:stretch>
              <a:fillRect/>
            </a:stretch>
          </p:blipFill>
          <p:spPr bwMode="auto">
            <a:xfrm>
              <a:off x="3275856" y="3573016"/>
              <a:ext cx="493216" cy="472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Рисунок 2" descr="2.png"/>
            <p:cNvPicPr>
              <a:picLocks noChangeAspect="1"/>
            </p:cNvPicPr>
            <p:nvPr userDrawn="1"/>
          </p:nvPicPr>
          <p:blipFill>
            <a:blip r:embed="rId15" cstate="screen"/>
            <a:srcRect/>
            <a:stretch>
              <a:fillRect/>
            </a:stretch>
          </p:blipFill>
          <p:spPr bwMode="auto">
            <a:xfrm>
              <a:off x="5724128" y="3717032"/>
              <a:ext cx="493216" cy="472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Рисунок 3" descr="3.png"/>
            <p:cNvPicPr>
              <a:picLocks noChangeAspect="1"/>
            </p:cNvPicPr>
            <p:nvPr userDrawn="1"/>
          </p:nvPicPr>
          <p:blipFill>
            <a:blip r:embed="rId16" cstate="screen"/>
            <a:srcRect/>
            <a:stretch>
              <a:fillRect/>
            </a:stretch>
          </p:blipFill>
          <p:spPr bwMode="auto">
            <a:xfrm>
              <a:off x="5076056" y="3068960"/>
              <a:ext cx="463266" cy="444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Рисунок 4" descr="4.png"/>
            <p:cNvPicPr>
              <a:picLocks noChangeAspect="1"/>
            </p:cNvPicPr>
            <p:nvPr userDrawn="1"/>
          </p:nvPicPr>
          <p:blipFill>
            <a:blip r:embed="rId17" cstate="screen"/>
            <a:srcRect/>
            <a:stretch>
              <a:fillRect/>
            </a:stretch>
          </p:blipFill>
          <p:spPr bwMode="auto">
            <a:xfrm>
              <a:off x="4067944" y="3068960"/>
              <a:ext cx="493216" cy="472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Рисунок 5" descr="5.png"/>
            <p:cNvPicPr>
              <a:picLocks noChangeAspect="1"/>
            </p:cNvPicPr>
            <p:nvPr userDrawn="1"/>
          </p:nvPicPr>
          <p:blipFill>
            <a:blip r:embed="rId18" cstate="screen"/>
            <a:srcRect/>
            <a:stretch>
              <a:fillRect/>
            </a:stretch>
          </p:blipFill>
          <p:spPr bwMode="auto">
            <a:xfrm>
              <a:off x="5940152" y="4581128"/>
              <a:ext cx="493216" cy="472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Рисунок 6" descr="6.png"/>
            <p:cNvPicPr>
              <a:picLocks noChangeAspect="1"/>
            </p:cNvPicPr>
            <p:nvPr userDrawn="1"/>
          </p:nvPicPr>
          <p:blipFill>
            <a:blip r:embed="rId19" cstate="screen"/>
            <a:srcRect/>
            <a:stretch>
              <a:fillRect/>
            </a:stretch>
          </p:blipFill>
          <p:spPr bwMode="auto">
            <a:xfrm>
              <a:off x="3059832" y="4437112"/>
              <a:ext cx="493216" cy="472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Рисунок 22" descr="95181562_large_3.png"/>
            <p:cNvPicPr>
              <a:picLocks noChangeAspect="1"/>
            </p:cNvPicPr>
            <p:nvPr userDrawn="1"/>
          </p:nvPicPr>
          <p:blipFill>
            <a:blip r:embed="rId20" cstate="screen"/>
            <a:stretch>
              <a:fillRect/>
            </a:stretch>
          </p:blipFill>
          <p:spPr>
            <a:xfrm>
              <a:off x="3491880" y="3789040"/>
              <a:ext cx="2670547" cy="2670547"/>
            </a:xfrm>
            <a:prstGeom prst="rect">
              <a:avLst/>
            </a:prstGeom>
          </p:spPr>
        </p:pic>
      </p:grpSp>
      <p:sp>
        <p:nvSpPr>
          <p:cNvPr id="17" name="Прямоугольник 16"/>
          <p:cNvSpPr/>
          <p:nvPr userDrawn="1"/>
        </p:nvSpPr>
        <p:spPr>
          <a:xfrm>
            <a:off x="251520" y="260648"/>
            <a:ext cx="8640960" cy="633670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1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0" name="Половина рамки 9"/>
            <p:cNvSpPr/>
            <p:nvPr userDrawn="1"/>
          </p:nvSpPr>
          <p:spPr>
            <a:xfrm>
              <a:off x="0" y="0"/>
              <a:ext cx="755576" cy="6858000"/>
            </a:xfrm>
            <a:prstGeom prst="halfFram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1" name="Половина рамки 10"/>
            <p:cNvSpPr/>
            <p:nvPr userDrawn="1"/>
          </p:nvSpPr>
          <p:spPr>
            <a:xfrm rot="5400000" flipH="1">
              <a:off x="4194212" y="1908212"/>
              <a:ext cx="755576" cy="9144000"/>
            </a:xfrm>
            <a:prstGeom prst="halfFram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Группа 13"/>
          <p:cNvGrpSpPr/>
          <p:nvPr userDrawn="1"/>
        </p:nvGrpSpPr>
        <p:grpSpPr>
          <a:xfrm flipH="1" flipV="1">
            <a:off x="0" y="0"/>
            <a:ext cx="9144000" cy="6858000"/>
            <a:chOff x="0" y="0"/>
            <a:chExt cx="9144000" cy="6858000"/>
          </a:xfrm>
        </p:grpSpPr>
        <p:sp>
          <p:nvSpPr>
            <p:cNvPr id="15" name="Половина рамки 14"/>
            <p:cNvSpPr/>
            <p:nvPr userDrawn="1"/>
          </p:nvSpPr>
          <p:spPr>
            <a:xfrm>
              <a:off x="0" y="0"/>
              <a:ext cx="755576" cy="6858000"/>
            </a:xfrm>
            <a:prstGeom prst="halfFram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6" name="Половина рамки 15"/>
            <p:cNvSpPr/>
            <p:nvPr userDrawn="1"/>
          </p:nvSpPr>
          <p:spPr>
            <a:xfrm rot="5400000" flipH="1">
              <a:off x="4194212" y="1908212"/>
              <a:ext cx="755576" cy="9144000"/>
            </a:xfrm>
            <a:prstGeom prst="halfFrame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16385" name="Rectangle 1"/>
          <p:cNvSpPr>
            <a:spLocks noChangeArrowheads="1"/>
          </p:cNvSpPr>
          <p:nvPr userDrawn="1"/>
        </p:nvSpPr>
        <p:spPr bwMode="auto">
          <a:xfrm>
            <a:off x="0" y="6642556"/>
            <a:ext cx="124585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prstClr val="white">
                  <a:lumMod val="6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13" Type="http://schemas.openxmlformats.org/officeDocument/2006/relationships/image" Target="../media/image54.jpeg"/><Relationship Id="rId18" Type="http://schemas.openxmlformats.org/officeDocument/2006/relationships/image" Target="../media/image59.gif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12" Type="http://schemas.openxmlformats.org/officeDocument/2006/relationships/image" Target="../media/image53.jpeg"/><Relationship Id="rId17" Type="http://schemas.openxmlformats.org/officeDocument/2006/relationships/image" Target="../media/image58.jpeg"/><Relationship Id="rId2" Type="http://schemas.openxmlformats.org/officeDocument/2006/relationships/image" Target="../media/image43.jpeg"/><Relationship Id="rId16" Type="http://schemas.openxmlformats.org/officeDocument/2006/relationships/image" Target="../media/image57.jpeg"/><Relationship Id="rId20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11" Type="http://schemas.openxmlformats.org/officeDocument/2006/relationships/image" Target="../media/image52.jpeg"/><Relationship Id="rId5" Type="http://schemas.openxmlformats.org/officeDocument/2006/relationships/image" Target="../media/image46.jpeg"/><Relationship Id="rId15" Type="http://schemas.openxmlformats.org/officeDocument/2006/relationships/image" Target="../media/image56.jpeg"/><Relationship Id="rId10" Type="http://schemas.openxmlformats.org/officeDocument/2006/relationships/image" Target="../media/image51.gif"/><Relationship Id="rId19" Type="http://schemas.openxmlformats.org/officeDocument/2006/relationships/image" Target="../media/image60.gif"/><Relationship Id="rId4" Type="http://schemas.openxmlformats.org/officeDocument/2006/relationships/image" Target="../media/image45.jpeg"/><Relationship Id="rId9" Type="http://schemas.openxmlformats.org/officeDocument/2006/relationships/image" Target="../media/image50.gif"/><Relationship Id="rId14" Type="http://schemas.openxmlformats.org/officeDocument/2006/relationships/image" Target="../media/image5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10" Type="http://schemas.openxmlformats.org/officeDocument/2006/relationships/image" Target="../media/image73.jpeg"/><Relationship Id="rId4" Type="http://schemas.openxmlformats.org/officeDocument/2006/relationships/image" Target="../media/image67.jpeg"/><Relationship Id="rId9" Type="http://schemas.openxmlformats.org/officeDocument/2006/relationships/image" Target="../media/image7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Relationship Id="rId9" Type="http://schemas.openxmlformats.org/officeDocument/2006/relationships/image" Target="../media/image80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1.jpeg"/><Relationship Id="rId7" Type="http://schemas.openxmlformats.org/officeDocument/2006/relationships/image" Target="../media/image8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10" Type="http://schemas.openxmlformats.org/officeDocument/2006/relationships/image" Target="../media/image88.jpeg"/><Relationship Id="rId4" Type="http://schemas.openxmlformats.org/officeDocument/2006/relationships/image" Target="../media/image82.jpeg"/><Relationship Id="rId9" Type="http://schemas.openxmlformats.org/officeDocument/2006/relationships/image" Target="../media/image87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png"/><Relationship Id="rId9" Type="http://schemas.openxmlformats.org/officeDocument/2006/relationships/image" Target="../media/image9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7" Type="http://schemas.openxmlformats.org/officeDocument/2006/relationships/image" Target="../media/image9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jpeg"/><Relationship Id="rId5" Type="http://schemas.openxmlformats.org/officeDocument/2006/relationships/image" Target="../media/image91.jpeg"/><Relationship Id="rId4" Type="http://schemas.openxmlformats.org/officeDocument/2006/relationships/image" Target="../media/image97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3" Type="http://schemas.openxmlformats.org/officeDocument/2006/relationships/image" Target="../media/image100.jpeg"/><Relationship Id="rId7" Type="http://schemas.openxmlformats.org/officeDocument/2006/relationships/image" Target="../media/image10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gif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j01779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2786063"/>
            <a:ext cx="7929562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188913"/>
            <a:ext cx="8242300" cy="1109662"/>
          </a:xfrm>
        </p:spPr>
      </p:pic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1357312"/>
          </a:xfrm>
        </p:spPr>
        <p:txBody>
          <a:bodyPr/>
          <a:lstStyle/>
          <a:p>
            <a:pPr>
              <a:buFont typeface="Wingdings 2" panose="05020102010507070707" pitchFamily="18" charset="2"/>
              <a:buNone/>
            </a:pPr>
            <a:r>
              <a:rPr lang="ru-RU" altLang="ru-RU" b="1" dirty="0" smtClean="0"/>
              <a:t>«Мы живём не для того, чтобы есть, а едим для того чтобы жить»                                                                                    </a:t>
            </a:r>
            <a:r>
              <a:rPr lang="ru-RU" altLang="ru-RU" sz="2000" i="1" dirty="0" smtClean="0"/>
              <a:t>древнегреческий философ Сократ(470-399 до н.э.)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2"/>
          <p:cNvPicPr>
            <a:picLocks noGrp="1" noChangeArrowheads="1"/>
          </p:cNvPicPr>
          <p:nvPr>
            <p:ph type="title" sz="quarter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176213"/>
            <a:ext cx="7785100" cy="1250950"/>
          </a:xfrm>
        </p:spPr>
      </p:pic>
      <p:pic>
        <p:nvPicPr>
          <p:cNvPr id="3" name="Picture 5" descr="j034594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643063"/>
            <a:ext cx="371475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j031687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1571625"/>
            <a:ext cx="3714750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710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-36513"/>
            <a:ext cx="7785100" cy="1663701"/>
          </a:xfrm>
        </p:spPr>
      </p:pic>
      <p:pic>
        <p:nvPicPr>
          <p:cNvPr id="3" name="Picture 4" descr="1111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488" y="2286000"/>
            <a:ext cx="3124200" cy="373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j031687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2286000"/>
            <a:ext cx="3209925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856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268288"/>
            <a:ext cx="8242300" cy="1158875"/>
          </a:xfrm>
        </p:spPr>
      </p:pic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08525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3600" dirty="0" smtClean="0">
                <a:solidFill>
                  <a:srgbClr val="006600"/>
                </a:solidFill>
              </a:rPr>
              <a:t>Человеку необходимо питаться.</a:t>
            </a:r>
          </a:p>
        </p:txBody>
      </p:sp>
      <p:pic>
        <p:nvPicPr>
          <p:cNvPr id="4" name="Picture 4" descr="j031687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2581275"/>
            <a:ext cx="2881312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7" descr="i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2571750"/>
            <a:ext cx="283845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1169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5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92075"/>
            <a:ext cx="7785100" cy="1438275"/>
          </a:xfrm>
        </p:spPr>
      </p:pic>
      <p:pic>
        <p:nvPicPr>
          <p:cNvPr id="3" name="Содержимое 7" descr="ол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1563" y="1785938"/>
            <a:ext cx="7286625" cy="4357687"/>
          </a:xfrm>
        </p:spPr>
      </p:pic>
    </p:spTree>
    <p:extLst>
      <p:ext uri="{BB962C8B-B14F-4D97-AF65-F5344CB8AC3E}">
        <p14:creationId xmlns:p14="http://schemas.microsoft.com/office/powerpoint/2010/main" val="181708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625" y="428625"/>
            <a:ext cx="8286750" cy="5857875"/>
          </a:xfrm>
        </p:spPr>
      </p:pic>
    </p:spTree>
    <p:extLst>
      <p:ext uri="{BB962C8B-B14F-4D97-AF65-F5344CB8AC3E}">
        <p14:creationId xmlns:p14="http://schemas.microsoft.com/office/powerpoint/2010/main" val="257603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285750"/>
            <a:ext cx="8215313" cy="635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205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195263"/>
            <a:ext cx="8388350" cy="1262062"/>
          </a:xfrm>
        </p:spPr>
      </p:pic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879475" y="2728913"/>
            <a:ext cx="7653338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dirty="0"/>
              <a:t>Рыба, пепси, кефир, фанта, чипсы, геркулес, жирное мясо, подсолнечное масло, торты, «Сникерс», морковь, капуста, шоколадные конфеты, яблоки, груши, хлеб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403350" y="1916113"/>
            <a:ext cx="2805113" cy="4365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None/>
            </a:pPr>
            <a:r>
              <a:rPr lang="ru-RU" altLang="ru-RU" sz="2200" dirty="0"/>
              <a:t>Полезные продукты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5292725" y="1916113"/>
            <a:ext cx="3111500" cy="436562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/>
              <a:t>Неполезные продукты</a:t>
            </a:r>
          </a:p>
        </p:txBody>
      </p:sp>
    </p:spTree>
    <p:extLst>
      <p:ext uri="{BB962C8B-B14F-4D97-AF65-F5344CB8AC3E}">
        <p14:creationId xmlns:p14="http://schemas.microsoft.com/office/powerpoint/2010/main" val="39332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9000"/>
                            </p:stCondLst>
                            <p:childTnLst>
                              <p:par>
                                <p:cTn id="1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0"/>
                            </p:stCondLst>
                            <p:childTnLst>
                              <p:par>
                                <p:cTn id="17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971550" y="2500313"/>
            <a:ext cx="333216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dirty="0"/>
              <a:t>Рыба,</a:t>
            </a:r>
          </a:p>
          <a:p>
            <a:pPr algn="ctr" eaLnBrk="1" hangingPunct="1"/>
            <a:r>
              <a:rPr lang="ru-RU" altLang="ru-RU" sz="2400" dirty="0"/>
              <a:t>кефир, </a:t>
            </a:r>
          </a:p>
          <a:p>
            <a:pPr algn="ctr" eaLnBrk="1" hangingPunct="1"/>
            <a:r>
              <a:rPr lang="ru-RU" altLang="ru-RU" sz="2400" dirty="0"/>
              <a:t>геркулес,</a:t>
            </a:r>
          </a:p>
          <a:p>
            <a:pPr algn="ctr" eaLnBrk="1" hangingPunct="1"/>
            <a:r>
              <a:rPr lang="ru-RU" altLang="ru-RU" sz="2400" dirty="0"/>
              <a:t>подсолнечное масло,  морковь, </a:t>
            </a:r>
          </a:p>
          <a:p>
            <a:pPr algn="ctr" eaLnBrk="1" hangingPunct="1"/>
            <a:r>
              <a:rPr lang="ru-RU" altLang="ru-RU" sz="2400" dirty="0"/>
              <a:t>капуста, </a:t>
            </a:r>
          </a:p>
          <a:p>
            <a:pPr algn="ctr" eaLnBrk="1" hangingPunct="1"/>
            <a:r>
              <a:rPr lang="ru-RU" altLang="ru-RU" sz="2400" dirty="0"/>
              <a:t>яблоки, </a:t>
            </a:r>
          </a:p>
          <a:p>
            <a:pPr algn="ctr" eaLnBrk="1" hangingPunct="1"/>
            <a:r>
              <a:rPr lang="ru-RU" altLang="ru-RU" sz="2400" dirty="0"/>
              <a:t>груши, </a:t>
            </a:r>
          </a:p>
          <a:p>
            <a:pPr algn="ctr" eaLnBrk="1" hangingPunct="1"/>
            <a:r>
              <a:rPr lang="ru-RU" altLang="ru-RU" sz="2400" dirty="0"/>
              <a:t>хлеб</a:t>
            </a: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5148263" y="2500313"/>
            <a:ext cx="3332162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dirty="0"/>
              <a:t>Пепси, </a:t>
            </a:r>
          </a:p>
          <a:p>
            <a:pPr algn="ctr" eaLnBrk="1" hangingPunct="1"/>
            <a:r>
              <a:rPr lang="ru-RU" altLang="ru-RU" sz="2400" dirty="0"/>
              <a:t>фанта, </a:t>
            </a:r>
          </a:p>
          <a:p>
            <a:pPr algn="ctr" eaLnBrk="1" hangingPunct="1"/>
            <a:r>
              <a:rPr lang="ru-RU" altLang="ru-RU" sz="2400" dirty="0"/>
              <a:t>чипсы, </a:t>
            </a:r>
          </a:p>
          <a:p>
            <a:pPr algn="ctr" eaLnBrk="1" hangingPunct="1"/>
            <a:r>
              <a:rPr lang="ru-RU" altLang="ru-RU" sz="2400" dirty="0"/>
              <a:t>жирное мясо, </a:t>
            </a:r>
          </a:p>
          <a:p>
            <a:pPr algn="ctr" eaLnBrk="1" hangingPunct="1"/>
            <a:r>
              <a:rPr lang="ru-RU" altLang="ru-RU" sz="2400" dirty="0"/>
              <a:t>торты, </a:t>
            </a:r>
          </a:p>
          <a:p>
            <a:pPr algn="ctr" eaLnBrk="1" hangingPunct="1"/>
            <a:r>
              <a:rPr lang="ru-RU" altLang="ru-RU" sz="2400" dirty="0"/>
              <a:t>«Сникерс», шоколадные конфеты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403350" y="1916113"/>
            <a:ext cx="2805113" cy="4365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None/>
            </a:pPr>
            <a:r>
              <a:rPr lang="ru-RU" altLang="ru-RU" sz="2200"/>
              <a:t>Полезные продукты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292725" y="1916113"/>
            <a:ext cx="3111500" cy="436562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/>
              <a:t>Неполезные продукты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835973" y="692696"/>
            <a:ext cx="7715250" cy="63408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/>
              <a:t>Проверим :</a:t>
            </a:r>
          </a:p>
        </p:txBody>
      </p:sp>
    </p:spTree>
    <p:extLst>
      <p:ext uri="{BB962C8B-B14F-4D97-AF65-F5344CB8AC3E}">
        <p14:creationId xmlns:p14="http://schemas.microsoft.com/office/powerpoint/2010/main" val="147599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0"/>
                            </p:stCondLst>
                            <p:childTnLst>
                              <p:par>
                                <p:cTn id="19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000"/>
                            </p:stCondLst>
                            <p:childTnLst>
                              <p:par>
                                <p:cTn id="2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280988"/>
            <a:ext cx="8648700" cy="1150937"/>
          </a:xfrm>
        </p:spPr>
      </p:pic>
      <p:pic>
        <p:nvPicPr>
          <p:cNvPr id="3" name="Рисунок 5" descr="час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431925"/>
            <a:ext cx="2428875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423118"/>
            <a:ext cx="5328592" cy="294198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u-RU" altLang="ru-RU" dirty="0" smtClean="0"/>
              <a:t>1.Завтрак (дома).</a:t>
            </a:r>
          </a:p>
          <a:p>
            <a:pPr marL="0" indent="0" eaLnBrk="1" hangingPunct="1">
              <a:buNone/>
            </a:pPr>
            <a:r>
              <a:rPr lang="ru-RU" altLang="ru-RU" dirty="0" smtClean="0"/>
              <a:t>2. Завтрак (второй в школе).</a:t>
            </a:r>
          </a:p>
          <a:p>
            <a:pPr marL="0" indent="0" eaLnBrk="1" hangingPunct="1">
              <a:buNone/>
            </a:pPr>
            <a:r>
              <a:rPr lang="ru-RU" altLang="ru-RU" dirty="0" smtClean="0"/>
              <a:t>3. Обед.</a:t>
            </a:r>
          </a:p>
          <a:p>
            <a:pPr marL="0" indent="0" eaLnBrk="1" hangingPunct="1">
              <a:buNone/>
            </a:pPr>
            <a:r>
              <a:rPr lang="ru-RU" altLang="ru-RU" dirty="0" smtClean="0"/>
              <a:t>4. Полдник.</a:t>
            </a:r>
          </a:p>
          <a:p>
            <a:pPr marL="0" indent="0" eaLnBrk="1" hangingPunct="1">
              <a:buNone/>
            </a:pPr>
            <a:r>
              <a:rPr lang="ru-RU" altLang="ru-RU" dirty="0" smtClean="0"/>
              <a:t>5. Ужин.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997" y="3861048"/>
            <a:ext cx="3438447" cy="239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21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8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8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4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158750"/>
            <a:ext cx="4872038" cy="1041400"/>
          </a:xfrm>
          <a:prstGeom prst="rect">
            <a:avLst/>
          </a:prstGeom>
        </p:spPr>
      </p:pic>
      <p:pic>
        <p:nvPicPr>
          <p:cNvPr id="3" name="Содержимое 9" descr="16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750" y="285750"/>
            <a:ext cx="2428875" cy="2863850"/>
          </a:xfrm>
          <a:prstGeom prst="rect">
            <a:avLst/>
          </a:prstGeom>
        </p:spPr>
      </p:pic>
      <p:sp>
        <p:nvSpPr>
          <p:cNvPr id="4" name="Текст 10"/>
          <p:cNvSpPr txBox="1">
            <a:spLocks/>
          </p:cNvSpPr>
          <p:nvPr/>
        </p:nvSpPr>
        <p:spPr>
          <a:xfrm>
            <a:off x="2786063" y="1000125"/>
            <a:ext cx="6143625" cy="25717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2400" smtClean="0"/>
              <a:t>То, чем позавтракал утром, влияет на наше настроение и самочувствие весь день. Вкусный </a:t>
            </a:r>
            <a:r>
              <a:rPr lang="ru-RU" altLang="ru-RU" sz="2400" b="1" smtClean="0"/>
              <a:t>завтрак</a:t>
            </a:r>
            <a:r>
              <a:rPr lang="ru-RU" altLang="ru-RU" sz="2400" smtClean="0"/>
              <a:t> должен быть здоровым и разносторонним, но ни в коем случае однообразным. Общее мнение такое, что на </a:t>
            </a:r>
            <a:r>
              <a:rPr lang="ru-RU" altLang="ru-RU" sz="2400" b="1" smtClean="0"/>
              <a:t>завтрак</a:t>
            </a:r>
            <a:r>
              <a:rPr lang="ru-RU" altLang="ru-RU" sz="2400" smtClean="0"/>
              <a:t> надо обязательно есть кашу</a:t>
            </a:r>
            <a:r>
              <a:rPr lang="ru-RU" altLang="ru-RU" smtClean="0"/>
              <a:t>. </a:t>
            </a:r>
            <a:endParaRPr lang="ru-RU" altLang="ru-RU" dirty="0" smtClean="0"/>
          </a:p>
        </p:txBody>
      </p:sp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285750" y="4071938"/>
            <a:ext cx="50006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50875" indent="-5143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ru-RU" altLang="ru-RU" sz="2800" dirty="0"/>
              <a:t>Каша.</a:t>
            </a:r>
          </a:p>
          <a:p>
            <a:pPr eaLnBrk="1" hangingPunct="1">
              <a:buFontTx/>
              <a:buAutoNum type="arabicPeriod"/>
            </a:pPr>
            <a:r>
              <a:rPr lang="ru-RU" altLang="ru-RU" sz="2800" dirty="0"/>
              <a:t>Хлеб с маслом.</a:t>
            </a:r>
          </a:p>
          <a:p>
            <a:pPr eaLnBrk="1" hangingPunct="1">
              <a:buFontTx/>
              <a:buAutoNum type="arabicPeriod"/>
            </a:pPr>
            <a:r>
              <a:rPr lang="ru-RU" altLang="ru-RU" sz="2800" dirty="0"/>
              <a:t>Чай сладкий.</a:t>
            </a:r>
          </a:p>
        </p:txBody>
      </p:sp>
    </p:spTree>
    <p:extLst>
      <p:ext uri="{BB962C8B-B14F-4D97-AF65-F5344CB8AC3E}">
        <p14:creationId xmlns:p14="http://schemas.microsoft.com/office/powerpoint/2010/main" val="109614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-6350"/>
            <a:ext cx="4511675" cy="1165225"/>
          </a:xfrm>
        </p:spPr>
      </p:pic>
      <p:pic>
        <p:nvPicPr>
          <p:cNvPr id="3" name="Содержимое 4" descr="18.jpg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750" y="357188"/>
            <a:ext cx="2500313" cy="1914525"/>
          </a:xfrm>
          <a:prstGeom prst="rect">
            <a:avLst/>
          </a:prstGeom>
        </p:spPr>
      </p:pic>
      <p:pic>
        <p:nvPicPr>
          <p:cNvPr id="4" name="Содержимое 5"/>
          <p:cNvPicPr>
            <a:picLocks noGrp="1" noChangeAspect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223" y="3495525"/>
            <a:ext cx="3893876" cy="2597771"/>
          </a:xfrm>
          <a:prstGeom prst="rect">
            <a:avLst/>
          </a:prstGeom>
        </p:spPr>
      </p:pic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2928938" y="1071563"/>
            <a:ext cx="5929312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dirty="0"/>
              <a:t>Хороший </a:t>
            </a:r>
            <a:r>
              <a:rPr lang="ru-RU" altLang="ru-RU" sz="2000" b="1" dirty="0"/>
              <a:t>завтрак</a:t>
            </a:r>
            <a:r>
              <a:rPr lang="ru-RU" altLang="ru-RU" sz="2000" dirty="0"/>
              <a:t> - это не значит наесться так, чтобы потом нельзя было встать со стула. Хороший </a:t>
            </a:r>
            <a:r>
              <a:rPr lang="ru-RU" altLang="ru-RU" sz="2000" b="1" dirty="0"/>
              <a:t>завтрак</a:t>
            </a:r>
            <a:r>
              <a:rPr lang="ru-RU" altLang="ru-RU" sz="2000" dirty="0"/>
              <a:t> подразумевает оптимальное сочетание продуктов, содержащих белки, углеводы, жиры, витамины и другие полезные вещества, нужны организму после сна. </a:t>
            </a:r>
          </a:p>
        </p:txBody>
      </p:sp>
      <p:sp>
        <p:nvSpPr>
          <p:cNvPr id="6" name="Текст 6"/>
          <p:cNvSpPr txBox="1">
            <a:spLocks/>
          </p:cNvSpPr>
          <p:nvPr/>
        </p:nvSpPr>
        <p:spPr>
          <a:xfrm>
            <a:off x="285751" y="3500438"/>
            <a:ext cx="4718298" cy="27146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50875" indent="-514350">
              <a:buFont typeface="Wingdings 2" panose="05020102010507070707" pitchFamily="18" charset="2"/>
              <a:buAutoNum type="arabicPeriod"/>
            </a:pPr>
            <a:r>
              <a:rPr lang="ru-RU" altLang="ru-RU" sz="2800" dirty="0" smtClean="0"/>
              <a:t>Котлета (рыбная, мясная), гуляш и т.д.</a:t>
            </a:r>
          </a:p>
          <a:p>
            <a:pPr marL="650875" indent="-514350">
              <a:buFont typeface="Wingdings 2" panose="05020102010507070707" pitchFamily="18" charset="2"/>
              <a:buNone/>
            </a:pPr>
            <a:r>
              <a:rPr lang="ru-RU" altLang="ru-RU" sz="2800" dirty="0" smtClean="0"/>
              <a:t>2. Пюре.</a:t>
            </a:r>
          </a:p>
          <a:p>
            <a:pPr marL="650875" indent="-514350">
              <a:buFont typeface="Wingdings 2" panose="05020102010507070707" pitchFamily="18" charset="2"/>
              <a:buNone/>
            </a:pPr>
            <a:r>
              <a:rPr lang="ru-RU" altLang="ru-RU" sz="2800" dirty="0" smtClean="0"/>
              <a:t>3. Сок, компот, напиток, чай.</a:t>
            </a:r>
          </a:p>
          <a:p>
            <a:pPr marL="650875" indent="-514350">
              <a:buFont typeface="Wingdings 2" panose="05020102010507070707" pitchFamily="18" charset="2"/>
              <a:buNone/>
            </a:pPr>
            <a:r>
              <a:rPr lang="ru-RU" altLang="ru-RU" sz="2800" dirty="0" smtClean="0"/>
              <a:t>4. Хлеб.</a:t>
            </a:r>
          </a:p>
        </p:txBody>
      </p:sp>
    </p:spTree>
    <p:extLst>
      <p:ext uri="{BB962C8B-B14F-4D97-AF65-F5344CB8AC3E}">
        <p14:creationId xmlns:p14="http://schemas.microsoft.com/office/powerpoint/2010/main" val="355094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3" y="182563"/>
            <a:ext cx="8059737" cy="877887"/>
          </a:xfrm>
        </p:spPr>
      </p:pic>
      <p:sp>
        <p:nvSpPr>
          <p:cNvPr id="3" name="Прямоугольник 4"/>
          <p:cNvSpPr>
            <a:spLocks noChangeArrowheads="1"/>
          </p:cNvSpPr>
          <p:nvPr/>
        </p:nvSpPr>
        <p:spPr bwMode="auto">
          <a:xfrm>
            <a:off x="357188" y="1071563"/>
            <a:ext cx="8429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dirty="0" err="1"/>
              <a:t>Обе́д</a:t>
            </a:r>
            <a:r>
              <a:rPr lang="ru-RU" altLang="ru-RU" sz="2400" dirty="0"/>
              <a:t> — как правило, второй или третий приём пищи в день (обычно после первого либо второго завтрака). Как правило на </a:t>
            </a:r>
            <a:r>
              <a:rPr lang="ru-RU" altLang="ru-RU" sz="2400" b="1" dirty="0"/>
              <a:t>обед</a:t>
            </a:r>
            <a:r>
              <a:rPr lang="ru-RU" altLang="ru-RU" sz="2400" dirty="0"/>
              <a:t> подается горячая пища</a:t>
            </a:r>
          </a:p>
        </p:txBody>
      </p:sp>
      <p:sp>
        <p:nvSpPr>
          <p:cNvPr id="4" name="Содержимое 2"/>
          <p:cNvSpPr>
            <a:spLocks noGrp="1"/>
          </p:cNvSpPr>
          <p:nvPr>
            <p:ph sz="half" idx="1"/>
          </p:nvPr>
        </p:nvSpPr>
        <p:spPr>
          <a:xfrm>
            <a:off x="357188" y="2571750"/>
            <a:ext cx="3786187" cy="3482975"/>
          </a:xfrm>
        </p:spPr>
        <p:txBody>
          <a:bodyPr/>
          <a:lstStyle/>
          <a:p>
            <a:pPr marL="650875" indent="-514350">
              <a:buFont typeface="Wingdings 2" panose="05020102010507070707" pitchFamily="18" charset="2"/>
              <a:buNone/>
            </a:pPr>
            <a:r>
              <a:rPr lang="ru-RU" altLang="ru-RU" sz="2800" dirty="0" smtClean="0"/>
              <a:t>1. Суп, борщ, щи.</a:t>
            </a:r>
          </a:p>
          <a:p>
            <a:pPr marL="650875" indent="-514350">
              <a:buFont typeface="Wingdings 2" panose="05020102010507070707" pitchFamily="18" charset="2"/>
              <a:buNone/>
            </a:pPr>
            <a:r>
              <a:rPr lang="ru-RU" altLang="ru-RU" sz="2800" dirty="0" smtClean="0"/>
              <a:t>2. Биточки, котлеты, гуляш и т.д.</a:t>
            </a:r>
          </a:p>
          <a:p>
            <a:pPr marL="650875" indent="-514350">
              <a:buFont typeface="Wingdings 2" panose="05020102010507070707" pitchFamily="18" charset="2"/>
              <a:buNone/>
            </a:pPr>
            <a:r>
              <a:rPr lang="ru-RU" altLang="ru-RU" sz="2800" dirty="0" smtClean="0"/>
              <a:t>3. Пюре.</a:t>
            </a:r>
          </a:p>
          <a:p>
            <a:pPr marL="650875" indent="-514350">
              <a:buFont typeface="Wingdings 2" panose="05020102010507070707" pitchFamily="18" charset="2"/>
              <a:buNone/>
            </a:pPr>
            <a:r>
              <a:rPr lang="ru-RU" altLang="ru-RU" sz="2800" dirty="0" smtClean="0"/>
              <a:t>4. Компот из сухофруктов.</a:t>
            </a:r>
          </a:p>
          <a:p>
            <a:pPr marL="650875" indent="-514350">
              <a:buFont typeface="Wingdings 2" panose="05020102010507070707" pitchFamily="18" charset="2"/>
              <a:buNone/>
            </a:pPr>
            <a:r>
              <a:rPr lang="ru-RU" altLang="ru-RU" sz="2800" dirty="0" smtClean="0"/>
              <a:t>5. Хлеб.</a:t>
            </a:r>
          </a:p>
        </p:txBody>
      </p:sp>
      <p:pic>
        <p:nvPicPr>
          <p:cNvPr id="5" name="Содержимое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845792"/>
            <a:ext cx="4691435" cy="351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67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268288"/>
            <a:ext cx="8242300" cy="1158875"/>
          </a:xfrm>
        </p:spPr>
      </p:pic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08525"/>
          </a:xfrm>
        </p:spPr>
        <p:txBody>
          <a:bodyPr/>
          <a:lstStyle/>
          <a:p>
            <a:pPr marL="0" indent="0" algn="ctr" eaLnBrk="1" hangingPunct="1">
              <a:buFont typeface="Wingdings" panose="05000000000000000000" pitchFamily="2" charset="2"/>
              <a:buNone/>
            </a:pPr>
            <a:r>
              <a:rPr lang="ru-RU" altLang="ru-RU" sz="3200" dirty="0" smtClean="0"/>
              <a:t>Можно на полдник есть булочки, вафли, печенье с чаем, соком или молоком.</a:t>
            </a:r>
          </a:p>
        </p:txBody>
      </p:sp>
      <p:pic>
        <p:nvPicPr>
          <p:cNvPr id="4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0080" y="3714313"/>
            <a:ext cx="3069792" cy="214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j031697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381" y="2833886"/>
            <a:ext cx="3548063" cy="3095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8184" y="3696662"/>
            <a:ext cx="2575805" cy="2161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4729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274638"/>
            <a:ext cx="7785100" cy="1152525"/>
          </a:xfrm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914400" y="1600200"/>
            <a:ext cx="7761288" cy="45307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ru-RU" altLang="ru-RU" dirty="0" smtClean="0"/>
              <a:t>Ужин – последняя еда перед сном. Чтобы хорошо спать и отдыхать ночью, на ужин можно есть только легкую пищу: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dirty="0" smtClean="0"/>
              <a:t>запеканки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dirty="0" smtClean="0"/>
              <a:t>творог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dirty="0" smtClean="0"/>
              <a:t>омлет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dirty="0" smtClean="0"/>
              <a:t>кефир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altLang="ru-RU" dirty="0" smtClean="0"/>
              <a:t>простоквашу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541" y="3501008"/>
            <a:ext cx="3020056" cy="2013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968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6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4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32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6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800"/>
                            </p:stCondLst>
                            <p:childTnLst>
                              <p:par>
                                <p:cTn id="3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28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36513"/>
            <a:ext cx="8656638" cy="2236787"/>
          </a:xfrm>
        </p:spPr>
      </p:pic>
      <p:sp>
        <p:nvSpPr>
          <p:cNvPr id="31747" name="Текст 2"/>
          <p:cNvSpPr>
            <a:spLocks noGrp="1"/>
          </p:cNvSpPr>
          <p:nvPr>
            <p:ph type="body" sz="half" idx="1"/>
          </p:nvPr>
        </p:nvSpPr>
        <p:spPr>
          <a:xfrm>
            <a:off x="500063" y="2357438"/>
            <a:ext cx="4214812" cy="4000500"/>
          </a:xfrm>
        </p:spPr>
        <p:txBody>
          <a:bodyPr/>
          <a:lstStyle/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ru-RU" altLang="ru-RU" sz="2400" smtClean="0"/>
              <a:t>      </a:t>
            </a:r>
            <a:r>
              <a:rPr lang="ru-RU" altLang="ru-RU" sz="3200" smtClean="0"/>
              <a:t>Правильное питание должно обеспечить поступление в организм всех необходимых веществ: углеводов, жиров, белков и витаминов.</a:t>
            </a:r>
          </a:p>
          <a:p>
            <a:pPr>
              <a:buFont typeface="Wingdings 2" panose="05020102010507070707" pitchFamily="18" charset="2"/>
              <a:buNone/>
            </a:pPr>
            <a:endParaRPr lang="ru-RU" altLang="ru-RU" sz="2400" smtClean="0"/>
          </a:p>
        </p:txBody>
      </p:sp>
      <p:pic>
        <p:nvPicPr>
          <p:cNvPr id="31748" name="Содержимое 4" descr="0_2314b_4f69a0fa_L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2063" y="2500313"/>
            <a:ext cx="3571875" cy="4000500"/>
          </a:xfrm>
        </p:spPr>
      </p:pic>
    </p:spTree>
    <p:extLst>
      <p:ext uri="{BB962C8B-B14F-4D97-AF65-F5344CB8AC3E}">
        <p14:creationId xmlns:p14="http://schemas.microsoft.com/office/powerpoint/2010/main" val="461611418"/>
      </p:ext>
    </p:extLst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644" name="Group 140"/>
          <p:cNvGraphicFramePr>
            <a:graphicFrameLocks noGrp="1"/>
          </p:cNvGraphicFramePr>
          <p:nvPr/>
        </p:nvGraphicFramePr>
        <p:xfrm>
          <a:off x="755650" y="571500"/>
          <a:ext cx="7920038" cy="3214688"/>
        </p:xfrm>
        <a:graphic>
          <a:graphicData uri="http://schemas.openxmlformats.org/drawingml/2006/table">
            <a:tbl>
              <a:tblPr/>
              <a:tblGrid>
                <a:gridCol w="2376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33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74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632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Белки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Жиры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Углеводы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3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 продуктах животного происхождения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 мясе, молоке, сале, в маслянистых растениях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 крупах, муке, крахмале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714" name="Line 90"/>
          <p:cNvSpPr>
            <a:spLocks noChangeShapeType="1"/>
          </p:cNvSpPr>
          <p:nvPr/>
        </p:nvSpPr>
        <p:spPr bwMode="auto">
          <a:xfrm>
            <a:off x="1928813" y="1357313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15" name="Line 91"/>
          <p:cNvSpPr>
            <a:spLocks noChangeShapeType="1"/>
          </p:cNvSpPr>
          <p:nvPr/>
        </p:nvSpPr>
        <p:spPr bwMode="auto">
          <a:xfrm>
            <a:off x="4643438" y="1357313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16" name="Line 92"/>
          <p:cNvSpPr>
            <a:spLocks noChangeShapeType="1"/>
          </p:cNvSpPr>
          <p:nvPr/>
        </p:nvSpPr>
        <p:spPr bwMode="auto">
          <a:xfrm>
            <a:off x="7429500" y="1428750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1624" name="Picture 120" descr="10"/>
          <p:cNvPicPr>
            <a:picLocks noChangeAspect="1" noChangeArrowheads="1"/>
          </p:cNvPicPr>
          <p:nvPr/>
        </p:nvPicPr>
        <p:blipFill>
          <a:blip r:embed="rId2">
            <a:lum bright="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4929188"/>
            <a:ext cx="1331912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25" name="Picture 121" descr="12"/>
          <p:cNvPicPr>
            <a:picLocks noChangeAspect="1" noChangeArrowheads="1"/>
          </p:cNvPicPr>
          <p:nvPr/>
        </p:nvPicPr>
        <p:blipFill>
          <a:blip r:embed="rId3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5429250"/>
            <a:ext cx="1008063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26" name="Picture 122" descr="13"/>
          <p:cNvPicPr>
            <a:picLocks noChangeAspect="1" noChangeArrowheads="1"/>
          </p:cNvPicPr>
          <p:nvPr/>
        </p:nvPicPr>
        <p:blipFill>
          <a:blip r:embed="rId4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4429125"/>
            <a:ext cx="9366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27" name="Picture 123" descr="14"/>
          <p:cNvPicPr>
            <a:picLocks noChangeAspect="1" noChangeArrowheads="1"/>
          </p:cNvPicPr>
          <p:nvPr/>
        </p:nvPicPr>
        <p:blipFill>
          <a:blip r:embed="rId5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5786438"/>
            <a:ext cx="60642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28" name="Picture 124" descr="49"/>
          <p:cNvPicPr>
            <a:picLocks noChangeAspect="1" noChangeArrowheads="1"/>
          </p:cNvPicPr>
          <p:nvPr/>
        </p:nvPicPr>
        <p:blipFill>
          <a:blip r:embed="rId6">
            <a:lum bright="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357688"/>
            <a:ext cx="647700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29" name="Picture 125" descr="47"/>
          <p:cNvPicPr>
            <a:picLocks noChangeAspect="1" noChangeArrowheads="1"/>
          </p:cNvPicPr>
          <p:nvPr/>
        </p:nvPicPr>
        <p:blipFill>
          <a:blip r:embed="rId7">
            <a:lum bright="12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6000750"/>
            <a:ext cx="11160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30" name="Picture 126" descr="56"/>
          <p:cNvPicPr>
            <a:picLocks noChangeAspect="1" noChangeArrowheads="1"/>
          </p:cNvPicPr>
          <p:nvPr/>
        </p:nvPicPr>
        <p:blipFill>
          <a:blip r:embed="rId8">
            <a:lum bright="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6000750"/>
            <a:ext cx="1009650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31" name="Picture 127" descr="j0223776"/>
          <p:cNvPicPr>
            <a:picLocks noChangeAspect="1" noChangeArrowheads="1" noCrop="1"/>
          </p:cNvPicPr>
          <p:nvPr/>
        </p:nvPicPr>
        <p:blipFill>
          <a:blip r:embed="rId9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4365625"/>
            <a:ext cx="122872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33" name="Picture 129" descr="j0223779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5262563"/>
            <a:ext cx="11525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34" name="Picture 130" descr="55"/>
          <p:cNvPicPr>
            <a:picLocks noChangeAspect="1" noChangeArrowheads="1"/>
          </p:cNvPicPr>
          <p:nvPr/>
        </p:nvPicPr>
        <p:blipFill>
          <a:blip r:embed="rId11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4724400"/>
            <a:ext cx="935038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35" name="Picture 131" descr="45"/>
          <p:cNvPicPr>
            <a:picLocks noChangeAspect="1" noChangeArrowheads="1"/>
          </p:cNvPicPr>
          <p:nvPr/>
        </p:nvPicPr>
        <p:blipFill>
          <a:blip r:embed="rId12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4437063"/>
            <a:ext cx="1044575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36" name="Picture 132" descr="50"/>
          <p:cNvPicPr>
            <a:picLocks noChangeAspect="1" noChangeArrowheads="1"/>
          </p:cNvPicPr>
          <p:nvPr/>
        </p:nvPicPr>
        <p:blipFill>
          <a:blip r:embed="rId13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5229225"/>
            <a:ext cx="468313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37" name="Picture 133" descr="орех"/>
          <p:cNvPicPr>
            <a:picLocks noChangeAspect="1" noChangeArrowheads="1"/>
          </p:cNvPicPr>
          <p:nvPr/>
        </p:nvPicPr>
        <p:blipFill>
          <a:blip r:embed="rId14">
            <a:lum bright="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6092825"/>
            <a:ext cx="1008063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38" name="Picture 134" descr="орех2"/>
          <p:cNvPicPr>
            <a:picLocks noChangeAspect="1" noChangeArrowheads="1"/>
          </p:cNvPicPr>
          <p:nvPr/>
        </p:nvPicPr>
        <p:blipFill>
          <a:blip r:embed="rId15">
            <a:lum bright="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5373688"/>
            <a:ext cx="863600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45" name="Picture 141" descr="20"/>
          <p:cNvPicPr>
            <a:picLocks noChangeAspect="1" noChangeArrowheads="1"/>
          </p:cNvPicPr>
          <p:nvPr/>
        </p:nvPicPr>
        <p:blipFill>
          <a:blip r:embed="rId16">
            <a:lum bright="18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4365625"/>
            <a:ext cx="13335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47" name="Picture 143" descr="27"/>
          <p:cNvPicPr>
            <a:picLocks noChangeAspect="1" noChangeArrowheads="1"/>
          </p:cNvPicPr>
          <p:nvPr/>
        </p:nvPicPr>
        <p:blipFill>
          <a:blip r:embed="rId17">
            <a:lum bright="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1223963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48" name="Picture 144" descr="j0189212"/>
          <p:cNvPicPr>
            <a:picLocks noChangeAspect="1" noChangeArrowheads="1" noCrop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357688"/>
            <a:ext cx="10461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49" name="Picture 145" descr="j0254480"/>
          <p:cNvPicPr>
            <a:picLocks noChangeAspect="1" noChangeArrowheads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75" y="5715000"/>
            <a:ext cx="1323975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51" name="Picture 147" descr="48"/>
          <p:cNvPicPr>
            <a:picLocks noChangeAspect="1" noChangeArrowheads="1"/>
          </p:cNvPicPr>
          <p:nvPr/>
        </p:nvPicPr>
        <p:blipFill>
          <a:blip r:embed="rId20">
            <a:lum bright="12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5857875"/>
            <a:ext cx="115252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471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1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/>
          <p:cNvSpPr txBox="1">
            <a:spLocks noChangeArrowheads="1"/>
          </p:cNvSpPr>
          <p:nvPr/>
        </p:nvSpPr>
        <p:spPr bwMode="auto">
          <a:xfrm>
            <a:off x="3500438" y="1571625"/>
            <a:ext cx="228600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>
                <a:solidFill>
                  <a:srgbClr val="FF0000"/>
                </a:solidFill>
              </a:rPr>
              <a:t>Витамины</a:t>
            </a:r>
          </a:p>
        </p:txBody>
      </p: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3357563" y="2708275"/>
            <a:ext cx="2500312" cy="430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 b="1"/>
              <a:t>Овощи, фрукты</a:t>
            </a:r>
          </a:p>
        </p:txBody>
      </p:sp>
      <p:sp>
        <p:nvSpPr>
          <p:cNvPr id="30724" name="Line 6"/>
          <p:cNvSpPr>
            <a:spLocks noChangeShapeType="1"/>
          </p:cNvSpPr>
          <p:nvPr/>
        </p:nvSpPr>
        <p:spPr bwMode="auto">
          <a:xfrm>
            <a:off x="4643438" y="2060575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30725" name="Рисунок 12" descr="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3571875"/>
            <a:ext cx="3741737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Рисунок 13" descr="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714375"/>
            <a:ext cx="2928938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Рисунок 14" descr="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575" y="765175"/>
            <a:ext cx="2717800" cy="244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Рисунок 15" descr="(1).bmp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3571875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0338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00430" y="2643182"/>
            <a:ext cx="2143140" cy="156966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С</a:t>
            </a:r>
          </a:p>
        </p:txBody>
      </p:sp>
      <p:pic>
        <p:nvPicPr>
          <p:cNvPr id="4" name="Рисунок 3" descr="1270245014[1]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86116" y="4658140"/>
            <a:ext cx="2500330" cy="19855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 descr="image[1]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3" y="142875"/>
            <a:ext cx="3071842" cy="21431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 descr="dill[1]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14282" y="4643446"/>
            <a:ext cx="2965450" cy="20002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 descr="smorodina1[1].jp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929322" y="142852"/>
            <a:ext cx="2928939" cy="214312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Рисунок 8" descr="8e0b98c66fe40361b6e5650d7120d795_big[1].jpg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929323" y="4643438"/>
            <a:ext cx="2928928" cy="20002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 descr="799aaacabf99[1].jpg"/>
          <p:cNvPicPr>
            <a:picLocks noChangeAspect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500438" y="142874"/>
            <a:ext cx="2214570" cy="213330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Рисунок 10" descr="salmon[1].jpg"/>
          <p:cNvPicPr>
            <a:picLocks noChangeAspect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214312" y="2500313"/>
            <a:ext cx="3000365" cy="185738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Рисунок 11" descr="img_37744038_11605_1[1].jpg"/>
          <p:cNvPicPr>
            <a:picLocks noChangeAspect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5929322" y="2500306"/>
            <a:ext cx="2952750" cy="18573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25841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00430" y="2428868"/>
            <a:ext cx="2143140" cy="1569660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А</a:t>
            </a:r>
          </a:p>
        </p:txBody>
      </p:sp>
      <p:pic>
        <p:nvPicPr>
          <p:cNvPr id="3" name="Рисунок 2" descr="1270504293_polza-ot-produktov-2[1]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142852"/>
            <a:ext cx="2857500" cy="200025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 descr="1249275408_10[1]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070140" y="214290"/>
            <a:ext cx="2859578" cy="271464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 descr="25371761[1]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14282" y="2285992"/>
            <a:ext cx="2928958" cy="2286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Рисунок 5" descr="petrushka[1].jp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428992" y="4357694"/>
            <a:ext cx="2571750" cy="226536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 descr="iCAWEKX5W.jpg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428992" y="214290"/>
            <a:ext cx="2348107" cy="192880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Рисунок 8" descr="54[1].jpg"/>
          <p:cNvPicPr>
            <a:picLocks noChangeAspect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6143636" y="3714752"/>
            <a:ext cx="2786063" cy="292893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 descr="lukzb[1].jpg"/>
          <p:cNvPicPr>
            <a:picLocks noChangeAspect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214313" y="4857750"/>
            <a:ext cx="2928937" cy="185737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06499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1"/>
          <p:cNvSpPr>
            <a:spLocks noChangeArrowheads="1"/>
          </p:cNvSpPr>
          <p:nvPr/>
        </p:nvSpPr>
        <p:spPr bwMode="auto">
          <a:xfrm>
            <a:off x="3500430" y="2786058"/>
            <a:ext cx="2000250" cy="157003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ru-RU" sz="9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</a:t>
            </a:r>
            <a:r>
              <a:rPr lang="ru-RU" sz="66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</a:t>
            </a:r>
            <a:endParaRPr lang="ru-RU" sz="66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3" name="Рисунок 2" descr="item_4056[1]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20" y="214290"/>
            <a:ext cx="2881313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Рисунок 3" descr="02[1]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357554" y="4774870"/>
            <a:ext cx="2357454" cy="18624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524318_w640_h640_fasol_struchkovaya[1]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857884" y="2571744"/>
            <a:ext cx="3071804" cy="18573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 descr="17[1].jp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857875" y="191562"/>
            <a:ext cx="3071843" cy="20944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 descr="15[1].jpg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85720" y="4357694"/>
            <a:ext cx="2857519" cy="22701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Рисунок 7" descr="12[1].jpg"/>
          <p:cNvPicPr>
            <a:picLocks noChangeAspect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285720" y="2604705"/>
            <a:ext cx="2857520" cy="15386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Рисунок 8" descr="0_3aeb2_bcc6e227_XL[1].jpg"/>
          <p:cNvPicPr>
            <a:picLocks noChangeAspect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3500430" y="214290"/>
            <a:ext cx="2071688" cy="21431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Рисунок 9" descr="beans[1].jpg"/>
          <p:cNvPicPr>
            <a:picLocks noChangeAspect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5929322" y="4714884"/>
            <a:ext cx="2958969" cy="19367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398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86116" y="2643182"/>
            <a:ext cx="2000264" cy="156966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В</a:t>
            </a:r>
            <a:r>
              <a:rPr lang="ru-RU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</a:p>
        </p:txBody>
      </p:sp>
      <p:pic>
        <p:nvPicPr>
          <p:cNvPr id="3" name="Рисунок 2" descr="11-45-2b[1]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72198" y="4000504"/>
            <a:ext cx="2857500" cy="26098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nasyvor[1].gif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857488" y="4500570"/>
            <a:ext cx="2995613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369254[1]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14282" y="214290"/>
            <a:ext cx="2381250" cy="2143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42207421_1239129215_moloko_big_120[1]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 bwMode="auto">
          <a:xfrm>
            <a:off x="5980593" y="214290"/>
            <a:ext cx="2938467" cy="32861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shop_items_catalog_image9130[1].jpg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85720" y="4857760"/>
            <a:ext cx="2312988" cy="17494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C:\Users\МАРИНА\Desktop\8717_eggs[1]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214282" y="2643182"/>
            <a:ext cx="2428892" cy="19288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C:\Users\МАРИНА\Desktop\628_medium[1]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3143240" y="285728"/>
            <a:ext cx="2143125" cy="2246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66176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tk_sob_large_630_22_11_10_04_55[1]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714356"/>
            <a:ext cx="3143272" cy="2750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photos0-800x600[1]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4071942"/>
            <a:ext cx="3429000" cy="2571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369254[1]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357554" y="214290"/>
            <a:ext cx="2381250" cy="2143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10[2].jp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786446" y="714356"/>
            <a:ext cx="3102450" cy="2714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19[1].jpg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500694" y="4071942"/>
            <a:ext cx="3428997" cy="2579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3643306" y="2643182"/>
            <a:ext cx="1857388" cy="156966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</a:t>
            </a:r>
            <a:endParaRPr lang="ru-RU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92D05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2529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00430" y="2214554"/>
            <a:ext cx="2214578" cy="156966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РР</a:t>
            </a:r>
            <a:endParaRPr lang="ru-RU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92D05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" name="Рисунок 2" descr="297172[1]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3357562"/>
            <a:ext cx="3000375" cy="3286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0_3aeb2_bcc6e227_XL[1]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072198" y="3357562"/>
            <a:ext cx="2825750" cy="3254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18812010-02-1264263097[1]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-1988480">
            <a:off x="359567" y="641061"/>
            <a:ext cx="2952856" cy="2047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[4].jp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7350725">
            <a:off x="6307766" y="236901"/>
            <a:ext cx="2125662" cy="2851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МАРИНА\Desktop\get_img[1]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286116" y="214290"/>
            <a:ext cx="2667000" cy="1944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369254[1].jpg"/>
          <p:cNvPicPr>
            <a:picLocks noChangeAspect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3428992" y="4500570"/>
            <a:ext cx="2381250" cy="214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702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5" y="0"/>
            <a:ext cx="7785100" cy="1749425"/>
          </a:xfrm>
        </p:spPr>
      </p:pic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3708400" y="1600200"/>
            <a:ext cx="2808288" cy="4530725"/>
          </a:xfrm>
        </p:spPr>
        <p:txBody>
          <a:bodyPr/>
          <a:lstStyle/>
          <a:p>
            <a:pPr eaLnBrk="1" hangingPunct="1"/>
            <a:r>
              <a:rPr lang="ru-RU" altLang="ru-RU" sz="2400" smtClean="0"/>
              <a:t>Хлеб</a:t>
            </a:r>
          </a:p>
          <a:p>
            <a:pPr eaLnBrk="1" hangingPunct="1"/>
            <a:r>
              <a:rPr lang="ru-RU" altLang="ru-RU" sz="2400" smtClean="0"/>
              <a:t>Колбаса</a:t>
            </a:r>
          </a:p>
          <a:p>
            <a:pPr eaLnBrk="1" hangingPunct="1"/>
            <a:r>
              <a:rPr lang="ru-RU" altLang="ru-RU" sz="2400" smtClean="0"/>
              <a:t>Молоко</a:t>
            </a:r>
          </a:p>
          <a:p>
            <a:pPr eaLnBrk="1" hangingPunct="1"/>
            <a:r>
              <a:rPr lang="ru-RU" altLang="ru-RU" sz="2400" smtClean="0"/>
              <a:t>Сахар</a:t>
            </a:r>
          </a:p>
          <a:p>
            <a:pPr eaLnBrk="1" hangingPunct="1"/>
            <a:r>
              <a:rPr lang="ru-RU" altLang="ru-RU" sz="2400" smtClean="0"/>
              <a:t>Яйцо</a:t>
            </a:r>
          </a:p>
          <a:p>
            <a:pPr eaLnBrk="1" hangingPunct="1"/>
            <a:r>
              <a:rPr lang="ru-RU" altLang="ru-RU" sz="2400" smtClean="0"/>
              <a:t>Лук</a:t>
            </a:r>
          </a:p>
          <a:p>
            <a:pPr eaLnBrk="1" hangingPunct="1"/>
            <a:r>
              <a:rPr lang="ru-RU" altLang="ru-RU" sz="2400" smtClean="0"/>
              <a:t>Яблоко</a:t>
            </a:r>
          </a:p>
          <a:p>
            <a:pPr eaLnBrk="1" hangingPunct="1"/>
            <a:r>
              <a:rPr lang="ru-RU" altLang="ru-RU" sz="2400" smtClean="0"/>
              <a:t>Свинина</a:t>
            </a:r>
          </a:p>
          <a:p>
            <a:pPr eaLnBrk="1" hangingPunct="1"/>
            <a:r>
              <a:rPr lang="ru-RU" altLang="ru-RU" sz="2400" smtClean="0"/>
              <a:t>Свекла</a:t>
            </a:r>
          </a:p>
          <a:p>
            <a:pPr eaLnBrk="1" hangingPunct="1"/>
            <a:r>
              <a:rPr lang="ru-RU" altLang="ru-RU" sz="2400" smtClean="0"/>
              <a:t>Огурец 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663575" y="2606675"/>
            <a:ext cx="2479675" cy="1108075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/>
              <a:t>Продукты животного</a:t>
            </a:r>
          </a:p>
          <a:p>
            <a:pPr eaLnBrk="1" hangingPunct="1"/>
            <a:r>
              <a:rPr lang="ru-RU" altLang="ru-RU" sz="2200"/>
              <a:t>происхождения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5715000" y="2714625"/>
            <a:ext cx="3138488" cy="11080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/>
              <a:t>Продукты растительного</a:t>
            </a:r>
          </a:p>
          <a:p>
            <a:pPr eaLnBrk="1" hangingPunct="1"/>
            <a:r>
              <a:rPr lang="ru-RU" altLang="ru-RU" sz="2200"/>
              <a:t>происхождения</a:t>
            </a:r>
          </a:p>
        </p:txBody>
      </p:sp>
    </p:spTree>
    <p:extLst>
      <p:ext uri="{BB962C8B-B14F-4D97-AF65-F5344CB8AC3E}">
        <p14:creationId xmlns:p14="http://schemas.microsoft.com/office/powerpoint/2010/main" val="371763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925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3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3750"/>
                            </p:stCondLst>
                            <p:childTnLst>
                              <p:par>
                                <p:cTn id="4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4750"/>
                            </p:stCondLst>
                            <p:childTnLst>
                              <p:par>
                                <p:cTn id="5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500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500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500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5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500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500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500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8500"/>
                            </p:stCondLst>
                            <p:childTnLst>
                              <p:par>
                                <p:cTn id="6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5" dur="500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6" dur="500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500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20250"/>
                            </p:stCondLst>
                            <p:childTnLst>
                              <p:par>
                                <p:cTn id="6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1" dur="500"/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2" dur="500"/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500"/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  <p:bldP spid="23556" grpId="0" animBg="1"/>
      <p:bldP spid="2355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158750"/>
            <a:ext cx="8242300" cy="1328738"/>
          </a:xfrm>
        </p:spPr>
      </p:pic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935038" y="1628775"/>
            <a:ext cx="7885112" cy="4530725"/>
          </a:xfrm>
        </p:spPr>
        <p:txBody>
          <a:bodyPr/>
          <a:lstStyle/>
          <a:p>
            <a:pPr marL="533400" indent="-533400" eaLnBrk="1" hangingPunct="1">
              <a:buFont typeface="Wingdings" panose="05000000000000000000" pitchFamily="2" charset="2"/>
              <a:buNone/>
            </a:pPr>
            <a:r>
              <a:rPr lang="ru-RU" altLang="ru-RU" sz="2400" smtClean="0"/>
              <a:t>красивый	ловкий	статный	крепкий</a:t>
            </a:r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r>
              <a:rPr lang="ru-RU" altLang="ru-RU" sz="2400" smtClean="0"/>
              <a:t>сутулый	бледный	стройный	неуклюжий</a:t>
            </a:r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r>
              <a:rPr lang="ru-RU" altLang="ru-RU" sz="2400" smtClean="0"/>
              <a:t>сильный	румяный	толстый	подтянутый</a:t>
            </a:r>
            <a:endParaRPr lang="ru-RU" altLang="ru-RU" sz="2400" i="1" smtClean="0"/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endParaRPr lang="ru-RU" altLang="ru-RU" smtClean="0"/>
          </a:p>
        </p:txBody>
      </p:sp>
      <p:pic>
        <p:nvPicPr>
          <p:cNvPr id="40964" name="Picture 4" descr="BD13694_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3357563"/>
            <a:ext cx="1789113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950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268288"/>
            <a:ext cx="8242300" cy="1158875"/>
          </a:xfrm>
        </p:spPr>
      </p:pic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altLang="ru-RU" sz="2400" b="1" smtClean="0"/>
              <a:t>Главное – не переедайте.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altLang="ru-RU" sz="2400" b="1" smtClean="0"/>
              <a:t>Ешьте в одно и то же время простую, свежеприготовленную пищу, которая легко усваивается и соответствует потребностям организма.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altLang="ru-RU" sz="2400" b="1" smtClean="0"/>
              <a:t>Тщательно пережевывайте пищу, не спешите глотать.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altLang="ru-RU" sz="2400" b="1" smtClean="0"/>
              <a:t>Мойте фрукты и овощи перед едой.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altLang="ru-RU" sz="2400" b="1" smtClean="0"/>
              <a:t>Перед приемом пищи мысленно поблагодарите всех, кто принял участие в создании продуктов, из которых приготовлена пища. И конечно, тех, кто приготовил вам еду.</a:t>
            </a:r>
          </a:p>
        </p:txBody>
      </p:sp>
      <p:pic>
        <p:nvPicPr>
          <p:cNvPr id="38916" name="Picture 4" descr="j028957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938" y="1285875"/>
            <a:ext cx="137160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152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88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36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16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28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914400" y="1600200"/>
            <a:ext cx="7761288" cy="45307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ru-RU" altLang="ru-RU" dirty="0" smtClean="0"/>
          </a:p>
        </p:txBody>
      </p:sp>
      <p:sp>
        <p:nvSpPr>
          <p:cNvPr id="4" name="WordArt 4"/>
          <p:cNvSpPr>
            <a:spLocks noChangeArrowheads="1" noChangeShapeType="1" noTextEdit="1"/>
          </p:cNvSpPr>
          <p:nvPr/>
        </p:nvSpPr>
        <p:spPr bwMode="auto">
          <a:xfrm>
            <a:off x="460376" y="4163039"/>
            <a:ext cx="8215312" cy="16430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713"/>
              </a:avLst>
            </a:prstTxWarp>
          </a:bodyPr>
          <a:lstStyle/>
          <a:p>
            <a:pPr algn="ctr"/>
            <a:r>
              <a:rPr lang="ru-RU" sz="3600" kern="10" dirty="0"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здоровы!</a:t>
            </a:r>
          </a:p>
        </p:txBody>
      </p:sp>
      <p:pic>
        <p:nvPicPr>
          <p:cNvPr id="5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6676" y="433459"/>
            <a:ext cx="6302712" cy="370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550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475</Words>
  <Application>Microsoft Office PowerPoint</Application>
  <PresentationFormat>Экран (4:3)</PresentationFormat>
  <Paragraphs>93</Paragraphs>
  <Slides>28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Arial</vt:lpstr>
      <vt:lpstr>Calibri</vt:lpstr>
      <vt:lpstr>Times New Roman</vt:lpstr>
      <vt:lpstr>Wingdings</vt:lpstr>
      <vt:lpstr>Wingdings 2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Проверим 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Компас</dc:creator>
  <cp:lastModifiedBy>MNA</cp:lastModifiedBy>
  <cp:revision>15</cp:revision>
  <dcterms:created xsi:type="dcterms:W3CDTF">2014-03-06T17:24:22Z</dcterms:created>
  <dcterms:modified xsi:type="dcterms:W3CDTF">2020-11-02T07:56:53Z</dcterms:modified>
</cp:coreProperties>
</file>